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48" r:id="rId2"/>
  </p:sldMasterIdLst>
  <p:notesMasterIdLst>
    <p:notesMasterId r:id="rId34"/>
  </p:notesMasterIdLst>
  <p:handoutMasterIdLst>
    <p:handoutMasterId r:id="rId35"/>
  </p:handoutMasterIdLst>
  <p:sldIdLst>
    <p:sldId id="270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72" r:id="rId14"/>
    <p:sldId id="273" r:id="rId15"/>
    <p:sldId id="274" r:id="rId16"/>
    <p:sldId id="275" r:id="rId17"/>
    <p:sldId id="276" r:id="rId18"/>
    <p:sldId id="287" r:id="rId19"/>
    <p:sldId id="288" r:id="rId20"/>
    <p:sldId id="289" r:id="rId21"/>
    <p:sldId id="290" r:id="rId22"/>
    <p:sldId id="291" r:id="rId23"/>
    <p:sldId id="294" r:id="rId24"/>
    <p:sldId id="292" r:id="rId25"/>
    <p:sldId id="293" r:id="rId26"/>
    <p:sldId id="297" r:id="rId27"/>
    <p:sldId id="298" r:id="rId28"/>
    <p:sldId id="299" r:id="rId29"/>
    <p:sldId id="300" r:id="rId30"/>
    <p:sldId id="295" r:id="rId31"/>
    <p:sldId id="296" r:id="rId32"/>
    <p:sldId id="268" r:id="rId3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EB9DD828-B278-154C-AA0B-32F44722335A}">
          <p14:sldIdLst>
            <p14:sldId id="270"/>
          </p14:sldIdLst>
        </p14:section>
        <p14:section name="Titel+Inhalt" id="{106757B6-B46B-DA46-8C4A-D161159A2ECE}">
          <p14:sldIdLst>
            <p14:sldId id="267"/>
          </p14:sldIdLst>
        </p14:section>
        <p14:section name="Inhalt" id="{4B5EDB1F-DCCB-8F49-95B4-53A03397F464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72"/>
            <p14:sldId id="273"/>
            <p14:sldId id="274"/>
            <p14:sldId id="275"/>
            <p14:sldId id="276"/>
            <p14:sldId id="287"/>
            <p14:sldId id="288"/>
            <p14:sldId id="289"/>
            <p14:sldId id="290"/>
            <p14:sldId id="291"/>
            <p14:sldId id="294"/>
            <p14:sldId id="292"/>
            <p14:sldId id="293"/>
            <p14:sldId id="297"/>
            <p14:sldId id="298"/>
            <p14:sldId id="299"/>
            <p14:sldId id="300"/>
            <p14:sldId id="295"/>
            <p14:sldId id="296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76">
          <p15:clr>
            <a:srgbClr val="A4A3A4"/>
          </p15:clr>
        </p15:guide>
        <p15:guide id="2" orient="horz" pos="60">
          <p15:clr>
            <a:srgbClr val="A4A3A4"/>
          </p15:clr>
        </p15:guide>
        <p15:guide id="3" orient="horz" pos="236">
          <p15:clr>
            <a:srgbClr val="A4A3A4"/>
          </p15:clr>
        </p15:guide>
        <p15:guide id="4" pos="5472">
          <p15:clr>
            <a:srgbClr val="A4A3A4"/>
          </p15:clr>
        </p15:guide>
        <p15:guide id="5" pos="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35" autoAdjust="0"/>
    <p:restoredTop sz="82624" autoAdjust="0"/>
  </p:normalViewPr>
  <p:slideViewPr>
    <p:cSldViewPr snapToObjects="1">
      <p:cViewPr varScale="1">
        <p:scale>
          <a:sx n="127" d="100"/>
          <a:sy n="127" d="100"/>
        </p:scale>
        <p:origin x="1044" y="96"/>
      </p:cViewPr>
      <p:guideLst>
        <p:guide orient="horz" pos="3176"/>
        <p:guide orient="horz" pos="60"/>
        <p:guide orient="horz" pos="236"/>
        <p:guide pos="5472"/>
        <p:guide pos="2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9782E-FEE3-F946-9A50-392C8D7F3BE4}" type="datetimeFigureOut">
              <a:rPr lang="de-DE" smtClean="0"/>
              <a:t>06.03.2019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B2FE7-ABF0-0546-8B7E-AAD438F26A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591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B5042-32A7-704A-8298-76C81B17757F}" type="datetimeFigureOut">
              <a:rPr lang="de-DE" smtClean="0"/>
              <a:t>06.03.2019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2B6E-31E1-C94C-A4D8-777A9E1289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046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2B6E-31E1-C94C-A4D8-777A9E12895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22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2B6E-31E1-C94C-A4D8-777A9E12895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378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79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5728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99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99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3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34"/>
          <p:cNvSpPr>
            <a:spLocks noGrp="1"/>
          </p:cNvSpPr>
          <p:nvPr>
            <p:ph type="body" sz="quarter" idx="10"/>
          </p:nvPr>
        </p:nvSpPr>
        <p:spPr>
          <a:xfrm>
            <a:off x="457200" y="1474187"/>
            <a:ext cx="8229600" cy="3166870"/>
          </a:xfrm>
        </p:spPr>
        <p:txBody>
          <a:bodyPr/>
          <a:lstStyle>
            <a:lvl3pPr marL="914400" indent="0">
              <a:buNone/>
              <a:defRPr sz="2000"/>
            </a:lvl3pPr>
          </a:lstStyle>
          <a:p>
            <a:pPr lvl="2"/>
            <a:endParaRPr lang="de-DE" dirty="0"/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1" name="Fußzeilenplatzhalter 3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32" name="Datumsplatzhalter 3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9.18</a:t>
            </a:r>
            <a:endParaRPr lang="de-DE" dirty="0"/>
          </a:p>
        </p:txBody>
      </p:sp>
      <p:sp>
        <p:nvSpPr>
          <p:cNvPr id="33" name="Foliennummernplatzhalter 3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20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600451"/>
            <a:ext cx="582179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507999"/>
            <a:ext cx="5821790" cy="30376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4025504"/>
            <a:ext cx="582179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9.18</a:t>
            </a:r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788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199" y="486869"/>
            <a:ext cx="8229601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>
          <a:xfrm>
            <a:off x="457200" y="987823"/>
            <a:ext cx="5821790" cy="30376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4025504"/>
            <a:ext cx="582179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9.18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11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199" y="486869"/>
            <a:ext cx="8229601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>
          <a:xfrm>
            <a:off x="457200" y="1591470"/>
            <a:ext cx="5821790" cy="30376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911923"/>
            <a:ext cx="8229600" cy="60364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806670" y="4767264"/>
            <a:ext cx="29428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9.18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706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6174"/>
            <a:ext cx="8229600" cy="85725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idx="1"/>
          </p:nvPr>
        </p:nvSpPr>
        <p:spPr>
          <a:xfrm>
            <a:off x="457200" y="1388271"/>
            <a:ext cx="2311400" cy="13930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1" name="Bildplatzhalter 2"/>
          <p:cNvSpPr>
            <a:spLocks noGrp="1"/>
          </p:cNvSpPr>
          <p:nvPr>
            <p:ph type="pic" idx="11"/>
          </p:nvPr>
        </p:nvSpPr>
        <p:spPr>
          <a:xfrm>
            <a:off x="2838450" y="1388271"/>
            <a:ext cx="2311400" cy="13930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2" name="Bildplatzhalter 2"/>
          <p:cNvSpPr>
            <a:spLocks noGrp="1"/>
          </p:cNvSpPr>
          <p:nvPr>
            <p:ph type="pic" idx="12"/>
          </p:nvPr>
        </p:nvSpPr>
        <p:spPr>
          <a:xfrm>
            <a:off x="5213350" y="1388271"/>
            <a:ext cx="2311400" cy="13930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3"/>
          </p:nvPr>
        </p:nvSpPr>
        <p:spPr>
          <a:xfrm>
            <a:off x="457200" y="2787650"/>
            <a:ext cx="2311400" cy="34925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1" name="Textplatzhalter 29"/>
          <p:cNvSpPr>
            <a:spLocks noGrp="1"/>
          </p:cNvSpPr>
          <p:nvPr>
            <p:ph type="body" sz="quarter" idx="14"/>
          </p:nvPr>
        </p:nvSpPr>
        <p:spPr>
          <a:xfrm>
            <a:off x="2838450" y="2787650"/>
            <a:ext cx="2311400" cy="34925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15"/>
          </p:nvPr>
        </p:nvSpPr>
        <p:spPr>
          <a:xfrm>
            <a:off x="5213350" y="2787650"/>
            <a:ext cx="2311400" cy="34925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idx="16"/>
          </p:nvPr>
        </p:nvSpPr>
        <p:spPr>
          <a:xfrm>
            <a:off x="457200" y="3291830"/>
            <a:ext cx="2311400" cy="13930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4" name="Bildplatzhalter 2"/>
          <p:cNvSpPr>
            <a:spLocks noGrp="1"/>
          </p:cNvSpPr>
          <p:nvPr>
            <p:ph type="pic" idx="17"/>
          </p:nvPr>
        </p:nvSpPr>
        <p:spPr>
          <a:xfrm>
            <a:off x="2838450" y="3291830"/>
            <a:ext cx="2311400" cy="13930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6" name="Textplatzhalter 29"/>
          <p:cNvSpPr>
            <a:spLocks noGrp="1"/>
          </p:cNvSpPr>
          <p:nvPr>
            <p:ph type="body" sz="quarter" idx="19"/>
          </p:nvPr>
        </p:nvSpPr>
        <p:spPr>
          <a:xfrm>
            <a:off x="457200" y="4691209"/>
            <a:ext cx="2311400" cy="34925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7" name="Textplatzhalter 29"/>
          <p:cNvSpPr>
            <a:spLocks noGrp="1"/>
          </p:cNvSpPr>
          <p:nvPr>
            <p:ph type="body" sz="quarter" idx="20"/>
          </p:nvPr>
        </p:nvSpPr>
        <p:spPr>
          <a:xfrm>
            <a:off x="2838450" y="4691209"/>
            <a:ext cx="2311400" cy="34925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9" name="Bildplatzhalter 2"/>
          <p:cNvSpPr>
            <a:spLocks noGrp="1"/>
          </p:cNvSpPr>
          <p:nvPr>
            <p:ph type="pic" idx="21"/>
          </p:nvPr>
        </p:nvSpPr>
        <p:spPr>
          <a:xfrm>
            <a:off x="5213350" y="3291830"/>
            <a:ext cx="2311400" cy="13930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0" name="Textplatzhalter 29"/>
          <p:cNvSpPr>
            <a:spLocks noGrp="1"/>
          </p:cNvSpPr>
          <p:nvPr>
            <p:ph type="body" sz="quarter" idx="22"/>
          </p:nvPr>
        </p:nvSpPr>
        <p:spPr>
          <a:xfrm>
            <a:off x="5213350" y="4684859"/>
            <a:ext cx="2311400" cy="34925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 smtClean="0"/>
              <a:t>9.18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3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386174"/>
            <a:ext cx="8229600" cy="85725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Bildplatzhalter 2"/>
          <p:cNvSpPr>
            <a:spLocks noGrp="1"/>
          </p:cNvSpPr>
          <p:nvPr>
            <p:ph type="pic" idx="1"/>
          </p:nvPr>
        </p:nvSpPr>
        <p:spPr>
          <a:xfrm>
            <a:off x="457199" y="1388271"/>
            <a:ext cx="1974851" cy="25106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5" name="Textplatzhalter 29"/>
          <p:cNvSpPr>
            <a:spLocks noGrp="1"/>
          </p:cNvSpPr>
          <p:nvPr>
            <p:ph type="body" sz="quarter" idx="13"/>
          </p:nvPr>
        </p:nvSpPr>
        <p:spPr>
          <a:xfrm>
            <a:off x="457199" y="3905688"/>
            <a:ext cx="1974851" cy="634562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9"/>
          </p:nvPr>
        </p:nvSpPr>
        <p:spPr>
          <a:xfrm>
            <a:off x="4572000" y="3905688"/>
            <a:ext cx="4114800" cy="634561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idx="20"/>
          </p:nvPr>
        </p:nvSpPr>
        <p:spPr>
          <a:xfrm>
            <a:off x="4572000" y="1388271"/>
            <a:ext cx="4114800" cy="25106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2" name="Bildplatzhalter 2"/>
          <p:cNvSpPr>
            <a:spLocks noGrp="1"/>
          </p:cNvSpPr>
          <p:nvPr>
            <p:ph type="pic" idx="21"/>
          </p:nvPr>
        </p:nvSpPr>
        <p:spPr>
          <a:xfrm>
            <a:off x="2514599" y="1388271"/>
            <a:ext cx="1974851" cy="251062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3" name="Textplatzhalter 29"/>
          <p:cNvSpPr>
            <a:spLocks noGrp="1"/>
          </p:cNvSpPr>
          <p:nvPr>
            <p:ph type="body" sz="quarter" idx="22"/>
          </p:nvPr>
        </p:nvSpPr>
        <p:spPr>
          <a:xfrm>
            <a:off x="2514599" y="3905688"/>
            <a:ext cx="1974851" cy="634562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 smtClean="0"/>
              <a:t>9.18</a:t>
            </a:r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971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de" smtClean="0"/>
              <a:pPr/>
              <a:t>‹Nr.›</a:t>
            </a:fld>
            <a:endParaRPr lang="de"/>
          </a:p>
        </p:txBody>
      </p:sp>
    </p:spTree>
    <p:extLst>
      <p:ext uri="{BB962C8B-B14F-4D97-AF65-F5344CB8AC3E}">
        <p14:creationId xmlns:p14="http://schemas.microsoft.com/office/powerpoint/2010/main" val="312303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18693F78-4243-4D66-84D7-2E85A29B4957}" type="datetimeFigureOut">
              <a:rPr lang="de-DE" smtClean="0"/>
              <a:t>06.03.2019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D07F8DB0-3AF3-446F-B3E2-8E65DD855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40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5800" y="1192538"/>
            <a:ext cx="7772400" cy="110251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latin typeface="Arial"/>
                <a:cs typeface="Arial"/>
              </a:rPr>
              <a:t>OER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8" name="Untertitel 2"/>
          <p:cNvSpPr txBox="1">
            <a:spLocks/>
          </p:cNvSpPr>
          <p:nvPr userDrawn="1"/>
        </p:nvSpPr>
        <p:spPr>
          <a:xfrm>
            <a:off x="685800" y="2614184"/>
            <a:ext cx="7772400" cy="1314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de-DE" dirty="0" smtClean="0">
                <a:latin typeface="Arial"/>
                <a:cs typeface="Arial"/>
              </a:rPr>
              <a:t>Lizenz und Organisationsstrukturen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9" name="Bild 8" descr="OER@RLP 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4419"/>
            <a:ext cx="1657350" cy="600329"/>
          </a:xfrm>
          <a:prstGeom prst="rect">
            <a:avLst/>
          </a:prstGeom>
        </p:spPr>
      </p:pic>
      <p:sp>
        <p:nvSpPr>
          <p:cNvPr id="11" name="Untertitel 2"/>
          <p:cNvSpPr txBox="1">
            <a:spLocks noChangeAspect="1"/>
          </p:cNvSpPr>
          <p:nvPr userDrawn="1"/>
        </p:nvSpPr>
        <p:spPr>
          <a:xfrm>
            <a:off x="3779256" y="4415548"/>
            <a:ext cx="1585493" cy="346952"/>
          </a:xfrm>
          <a:prstGeom prst="rect">
            <a:avLst/>
          </a:prstGeom>
          <a:solidFill>
            <a:srgbClr val="84BB35"/>
          </a:solidFill>
          <a:ln w="9525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0" dirty="0" smtClean="0">
                <a:solidFill>
                  <a:srgbClr val="FFFFFF"/>
                </a:solidFill>
                <a:latin typeface="Arial"/>
                <a:cs typeface="Arial"/>
              </a:rPr>
              <a:t>EINSTEIGER</a:t>
            </a:r>
            <a:endParaRPr lang="de-DE" sz="1600" b="1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Bild 2" descr="m+b_Logo_2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0" y="339502"/>
            <a:ext cx="946448" cy="28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925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33499"/>
            <a:ext cx="8229600" cy="326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3999" y="106521"/>
            <a:ext cx="6121401" cy="273844"/>
          </a:xfrm>
          <a:prstGeom prst="rect">
            <a:avLst/>
          </a:prstGeom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800" b="1" u="none">
                <a:solidFill>
                  <a:srgbClr val="84BB35"/>
                </a:solidFill>
                <a:latin typeface="Arial"/>
                <a:cs typeface="Arial"/>
              </a:defRPr>
            </a:lvl1pPr>
          </a:lstStyle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7632700" y="4765465"/>
            <a:ext cx="538788" cy="273844"/>
          </a:xfrm>
          <a:prstGeom prst="rect">
            <a:avLst/>
          </a:prstGeom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rgbClr val="84BB35"/>
                </a:solidFill>
                <a:latin typeface="Arial"/>
                <a:cs typeface="Arial"/>
              </a:defRPr>
            </a:lvl1pPr>
          </a:lstStyle>
          <a:p>
            <a:r>
              <a:rPr lang="de-DE" smtClean="0"/>
              <a:t>9.18</a:t>
            </a:r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32789CA-EAFC-E840-8EE9-807F9D2DAAC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0" name="Bild 19" descr="OER@RLP Logo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333"/>
            <a:ext cx="729362" cy="264191"/>
          </a:xfrm>
          <a:prstGeom prst="rect">
            <a:avLst/>
          </a:prstGeom>
        </p:spPr>
      </p:pic>
      <p:sp>
        <p:nvSpPr>
          <p:cNvPr id="21" name="Untertitel 2"/>
          <p:cNvSpPr txBox="1">
            <a:spLocks/>
          </p:cNvSpPr>
          <p:nvPr userDrawn="1"/>
        </p:nvSpPr>
        <p:spPr>
          <a:xfrm>
            <a:off x="7776818" y="105188"/>
            <a:ext cx="909982" cy="273844"/>
          </a:xfrm>
          <a:prstGeom prst="rect">
            <a:avLst/>
          </a:prstGeom>
          <a:solidFill>
            <a:srgbClr val="84BB35"/>
          </a:solidFill>
          <a:ln w="9525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1" dirty="0" smtClean="0">
                <a:solidFill>
                  <a:srgbClr val="FFFFFF"/>
                </a:solidFill>
              </a:rPr>
              <a:t>EINSTEIGER</a:t>
            </a:r>
            <a:endParaRPr lang="de-DE" sz="9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7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9" r:id="rId3"/>
    <p:sldLayoutId id="2147483660" r:id="rId4"/>
    <p:sldLayoutId id="2147483661" r:id="rId5"/>
    <p:sldLayoutId id="2147483662" r:id="rId6"/>
    <p:sldLayoutId id="2147483665" r:id="rId7"/>
    <p:sldLayoutId id="2147483666" r:id="rId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er-contentbuffet.info/edu-sharing/components/oer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erworldmap.org/resourc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b-web.de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deed.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webinar-bildung-weiterbildung-2636737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share-your-work/public-domain/cc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earch.creativecommons.org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tutory.de/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s://www.tutory.de/leitfaden-o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t1p.de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izenzhinweisgenerator.de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datenschutz-sicherheit-2499720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ixabay.com/de/users/geralt-9301/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s://creativecommons.org/share-your-work/public-domain/cc0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medienundbildung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sco.org/webworld/en/oe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unesco.org/webworld/fr/oer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-educational-resources.de/5rs-auf-deutsc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1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Länderübergreifede</a:t>
            </a:r>
            <a:r>
              <a:rPr lang="de-DE" dirty="0" smtClean="0"/>
              <a:t> und bundesweite Kooperationen</a:t>
            </a:r>
            <a:endParaRPr lang="de-DE" dirty="0"/>
          </a:p>
        </p:txBody>
      </p:sp>
      <p:pic>
        <p:nvPicPr>
          <p:cNvPr id="8" name="Bildplatzhalter 7" descr="grafik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b="18667"/>
          <a:stretch/>
        </p:blipFill>
        <p:spPr>
          <a:xfrm>
            <a:off x="457200" y="987425"/>
            <a:ext cx="8229600" cy="3698875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523999" y="106521"/>
            <a:ext cx="6121401" cy="273844"/>
          </a:xfrm>
        </p:spPr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>
          <a:xfrm>
            <a:off x="8286750" y="4765465"/>
            <a:ext cx="400050" cy="273844"/>
          </a:xfrm>
        </p:spPr>
        <p:txBody>
          <a:bodyPr/>
          <a:lstStyle/>
          <a:p>
            <a:fld id="{532789CA-EAFC-E840-8EE9-807F9D2DAAC6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0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Chancen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1523999" y="106521"/>
            <a:ext cx="6121401" cy="273844"/>
          </a:xfrm>
        </p:spPr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5"/>
          </p:nvPr>
        </p:nvSpPr>
        <p:spPr>
          <a:xfrm>
            <a:off x="8286750" y="4765465"/>
            <a:ext cx="400050" cy="273844"/>
          </a:xfrm>
        </p:spPr>
        <p:txBody>
          <a:bodyPr/>
          <a:lstStyle/>
          <a:p>
            <a:fld id="{532789CA-EAFC-E840-8EE9-807F9D2DAAC6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53380" y="1275606"/>
            <a:ext cx="3096344" cy="1080120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3621732" y="1275606"/>
            <a:ext cx="4834880" cy="1080120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53380" y="2427734"/>
            <a:ext cx="3096344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3621732" y="2427734"/>
            <a:ext cx="2656184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358036" y="2427734"/>
            <a:ext cx="2098576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453380" y="3723878"/>
            <a:ext cx="3096344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3621732" y="3723878"/>
            <a:ext cx="3736304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453380" y="1631000"/>
            <a:ext cx="3096344" cy="369332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Materialvielfalt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981772" y="1492501"/>
            <a:ext cx="4104456" cy="646331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Stärkung des vernetzten Arbeitens </a:t>
            </a:r>
          </a:p>
          <a:p>
            <a:pPr algn="ctr"/>
            <a:r>
              <a:rPr lang="de-DE" b="1" dirty="0" smtClean="0">
                <a:solidFill>
                  <a:schemeClr val="bg1"/>
                </a:solidFill>
              </a:rPr>
              <a:t>und Lernens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97396" y="2855136"/>
            <a:ext cx="2806891" cy="369332"/>
          </a:xfrm>
          <a:prstGeom prst="rect">
            <a:avLst/>
          </a:prstGeom>
          <a:solidFill>
            <a:srgbClr val="84BB35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Verbreitung von Methoden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621732" y="2716637"/>
            <a:ext cx="2656184" cy="646331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Vermehrter Einsatz neuer Lehrmethoden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25388" y="4012781"/>
            <a:ext cx="2952328" cy="646331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Stärkung der Innovationsfähigkeit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21732" y="4012781"/>
            <a:ext cx="3736304" cy="646331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Anpassbarkeit von Material ermöglichen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358037" y="2716637"/>
            <a:ext cx="2098576" cy="646331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Höhere Aktualität der Materialien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&amp; Risiken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1523999" y="106521"/>
            <a:ext cx="6121401" cy="273844"/>
          </a:xfrm>
        </p:spPr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5"/>
          </p:nvPr>
        </p:nvSpPr>
        <p:spPr>
          <a:xfrm>
            <a:off x="8286750" y="4765465"/>
            <a:ext cx="400050" cy="273844"/>
          </a:xfrm>
        </p:spPr>
        <p:txBody>
          <a:bodyPr/>
          <a:lstStyle/>
          <a:p>
            <a:fld id="{532789CA-EAFC-E840-8EE9-807F9D2DAAC6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53380" y="1275606"/>
            <a:ext cx="3096344" cy="1080120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3621732" y="1275606"/>
            <a:ext cx="4834880" cy="1080120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53380" y="2427734"/>
            <a:ext cx="3096344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3621732" y="2427734"/>
            <a:ext cx="2656184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358036" y="2427734"/>
            <a:ext cx="2098576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453380" y="3723878"/>
            <a:ext cx="3096344" cy="1224136"/>
          </a:xfrm>
          <a:prstGeom prst="rect">
            <a:avLst/>
          </a:prstGeom>
          <a:solidFill>
            <a:srgbClr val="84BB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453380" y="1631000"/>
            <a:ext cx="3096344" cy="369332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Offene Bildungskultur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981772" y="1492501"/>
            <a:ext cx="4104456" cy="646331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Verfügbarkeit und Auffindbarkeit von OER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021964" y="2855136"/>
            <a:ext cx="1893852" cy="369332"/>
          </a:xfrm>
          <a:prstGeom prst="rect">
            <a:avLst/>
          </a:prstGeom>
          <a:solidFill>
            <a:srgbClr val="84BB35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Geschäftsmodelle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621732" y="2859782"/>
            <a:ext cx="2656184" cy="369332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Qualitätssicherung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25388" y="4146634"/>
            <a:ext cx="2952328" cy="369332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Mehraufwand an Arbeit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358037" y="2571750"/>
            <a:ext cx="2098576" cy="923330"/>
          </a:xfrm>
          <a:prstGeom prst="rect">
            <a:avLst/>
          </a:prstGeom>
          <a:solidFill>
            <a:srgbClr val="84BB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Mangelnde Information &amp; Kenntnisse</a:t>
            </a:r>
          </a:p>
        </p:txBody>
      </p:sp>
    </p:spTree>
    <p:extLst>
      <p:ext uri="{BB962C8B-B14F-4D97-AF65-F5344CB8AC3E}">
        <p14:creationId xmlns:p14="http://schemas.microsoft.com/office/powerpoint/2010/main" val="13547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61152" y="1232031"/>
            <a:ext cx="7651207" cy="1080945"/>
          </a:xfrm>
        </p:spPr>
        <p:txBody>
          <a:bodyPr>
            <a:normAutofit fontScale="90000"/>
          </a:bodyPr>
          <a:lstStyle/>
          <a:p>
            <a:r>
              <a:rPr lang="de-DE" sz="3600" b="1" dirty="0"/>
              <a:t>Fundstellen + </a:t>
            </a:r>
            <a:r>
              <a:rPr lang="de-DE" sz="3600" b="1" dirty="0" smtClean="0"/>
              <a:t>OER Netzwerke</a:t>
            </a:r>
            <a:br>
              <a:rPr lang="de-DE" sz="3600" b="1" dirty="0" smtClean="0"/>
            </a:br>
            <a:r>
              <a:rPr lang="de-DE" sz="3600" dirty="0"/>
              <a:t/>
            </a:r>
            <a:br>
              <a:rPr lang="de-DE" sz="3600" dirty="0"/>
            </a:br>
            <a:r>
              <a:rPr lang="de-DE" sz="2200" dirty="0"/>
              <a:t>Transfer und Verbreitung:</a:t>
            </a:r>
            <a:r>
              <a:rPr lang="de-DE" sz="2200" dirty="0">
                <a:solidFill>
                  <a:srgbClr val="0070C0"/>
                </a:solidFill>
              </a:rPr>
              <a:t/>
            </a:r>
            <a:br>
              <a:rPr lang="de-DE" sz="2200" dirty="0">
                <a:solidFill>
                  <a:srgbClr val="0070C0"/>
                </a:solidFill>
              </a:rPr>
            </a:br>
            <a:r>
              <a:rPr lang="de-DE" sz="2200" dirty="0">
                <a:latin typeface="+mn-lt"/>
              </a:rPr>
              <a:t>- bereits existierender</a:t>
            </a:r>
            <a:br>
              <a:rPr lang="de-DE" sz="2200" dirty="0">
                <a:latin typeface="+mn-lt"/>
              </a:rPr>
            </a:br>
            <a:r>
              <a:rPr lang="de-DE" sz="2200" dirty="0">
                <a:latin typeface="+mn-lt"/>
              </a:rPr>
              <a:t>  Materialien</a:t>
            </a:r>
            <a:r>
              <a:rPr lang="de-DE" sz="2700" dirty="0"/>
              <a:t/>
            </a:r>
            <a:br>
              <a:rPr lang="de-DE" sz="2700" dirty="0"/>
            </a:br>
            <a:r>
              <a:rPr lang="de-DE" sz="2700" dirty="0"/>
              <a:t/>
            </a:r>
            <a:br>
              <a:rPr lang="de-DE" sz="2700" dirty="0"/>
            </a:b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63888" y="2593966"/>
            <a:ext cx="5515745" cy="170759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2475046"/>
            <a:ext cx="4318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- Plattformen verknüpfen und   </a:t>
            </a:r>
            <a:br>
              <a:rPr lang="de-DE" sz="2400" dirty="0"/>
            </a:br>
            <a:r>
              <a:rPr lang="de-DE" sz="2400" dirty="0"/>
              <a:t>  Nachhaltigkeit gewährleisten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23" y="3387078"/>
            <a:ext cx="3292009" cy="162982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035760" y="128801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dirty="0"/>
              <a:t>- Materialplattformen finden sich 			auf dem Handout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9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83518"/>
            <a:ext cx="8496944" cy="418742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79512" y="4626839"/>
            <a:ext cx="30620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oer-contentbuffet.info/edu-sharing/components/oer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sz="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6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81" y="483518"/>
            <a:ext cx="8460432" cy="418864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79512" y="4842283"/>
            <a:ext cx="20810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https://oerworldmap.org/resource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/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sz="800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7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28650" y="1851670"/>
            <a:ext cx="7886700" cy="21577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b="1" dirty="0" smtClean="0"/>
              <a:t>Muss / soll / will </a:t>
            </a:r>
            <a:r>
              <a:rPr lang="de-DE" b="1" dirty="0"/>
              <a:t>und kann ich </a:t>
            </a:r>
          </a:p>
          <a:p>
            <a:pPr algn="ctr"/>
            <a:r>
              <a:rPr lang="de-DE" b="1" dirty="0"/>
              <a:t>mein geistiges Eigentum mit anderen teilen </a:t>
            </a:r>
          </a:p>
          <a:p>
            <a:pPr algn="ctr"/>
            <a:r>
              <a:rPr lang="de-DE" b="1" dirty="0"/>
              <a:t>und wenn ja, wo und wie mache ich das?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4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702" y="1081552"/>
            <a:ext cx="1520173" cy="14658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1" y="2287898"/>
            <a:ext cx="3151755" cy="9062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137258"/>
            <a:ext cx="2760885" cy="10258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534" y="2844526"/>
            <a:ext cx="1525883" cy="13987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702" y="4414723"/>
            <a:ext cx="1264699" cy="514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281" y="3435846"/>
            <a:ext cx="1945403" cy="86357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4"/>
          <a:stretch/>
        </p:blipFill>
        <p:spPr>
          <a:xfrm>
            <a:off x="5111850" y="4211783"/>
            <a:ext cx="1771951" cy="71709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2246" y="2238387"/>
            <a:ext cx="2538756" cy="606139"/>
          </a:xfrm>
          <a:prstGeom prst="rect">
            <a:avLst/>
          </a:prstGeom>
        </p:spPr>
      </p:pic>
      <p:sp>
        <p:nvSpPr>
          <p:cNvPr id="11" name="AutoShape 2" descr="Bildergebnis für CC 4.0 BY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652" y="2956017"/>
            <a:ext cx="2749443" cy="961965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283491" y="413614"/>
            <a:ext cx="7886700" cy="99417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300" b="1" dirty="0"/>
              <a:t>Bildungsmaterialien und Freie Lizenzen </a:t>
            </a:r>
          </a:p>
          <a:p>
            <a:r>
              <a:rPr lang="de-DE" sz="3300" b="1" dirty="0"/>
              <a:t>– wie geht das?</a:t>
            </a:r>
            <a:endParaRPr lang="de-DE" sz="3300" dirty="0"/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6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491630"/>
            <a:ext cx="6005468" cy="3321775"/>
          </a:xfrm>
          <a:prstGeom prst="rect">
            <a:avLst/>
          </a:prstGeom>
        </p:spPr>
      </p:pic>
      <p:pic>
        <p:nvPicPr>
          <p:cNvPr id="3" name="Picture 2" descr="https://www.tutory.de/uploads/images?url=http%3A%2F%2Fmirrors.creativecommons.org%2Fpresskit%2Flogos%2Fcc.logo.large.png&amp;width=342.35294389724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27534"/>
            <a:ext cx="2443163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645452" y="4813405"/>
            <a:ext cx="171874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Pixabay.com_progressor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CC0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dirty="0" smtClean="0"/>
              <a:t>18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1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utory.de/uploads/images?url=http%3A%2F%2Fmirrors.creativecommons.org%2Fpresskit%2Flogos%2Fcc.logo.large.png&amp;width=342.35294389724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53" y="411510"/>
            <a:ext cx="2443163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www.tutory.de/uploads/images?url=http%3A%2F%2Fmirrors.creativecommons.org%2Fpresskit%2Fbuttons%2F88x31%2Fpng%2Fpd.png&amp;width=162.352942466735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846" y="1734034"/>
            <a:ext cx="1157288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979712" y="1275606"/>
            <a:ext cx="6274795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Mit Inhalten unter </a:t>
            </a:r>
            <a:r>
              <a:rPr lang="de-DE" altLang="de-DE" sz="1350" b="1" dirty="0">
                <a:latin typeface="Arial" panose="020B0604020202020204" pitchFamily="34" charset="0"/>
              </a:rPr>
              <a:t>CC0 </a:t>
            </a:r>
            <a:r>
              <a:rPr lang="de-DE" altLang="de-DE" sz="1350" dirty="0">
                <a:latin typeface="Arial" panose="020B0604020202020204" pitchFamily="34" charset="0"/>
              </a:rPr>
              <a:t>oder</a:t>
            </a:r>
            <a:r>
              <a:rPr lang="de-DE" altLang="de-DE" sz="1350" b="1" dirty="0">
                <a:latin typeface="Arial" panose="020B0604020202020204" pitchFamily="34" charset="0"/>
              </a:rPr>
              <a:t> Public Domain</a:t>
            </a:r>
            <a:r>
              <a:rPr lang="de-DE" altLang="de-DE" sz="1350" dirty="0">
                <a:latin typeface="Arial" panose="020B0604020202020204" pitchFamily="34" charset="0"/>
              </a:rPr>
              <a:t> kannst Du frei arbeiten,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ohne den Autor zu nennen. Du kannst es auch bearbeiten.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Ergänze aber dieses Logo, wenn Du ein Material</a:t>
            </a:r>
            <a:r>
              <a:rPr lang="de-DE" altLang="de-DE" sz="1350" b="1" dirty="0">
                <a:latin typeface="Arial" panose="020B0604020202020204" pitchFamily="34" charset="0"/>
              </a:rPr>
              <a:t> </a:t>
            </a:r>
            <a:r>
              <a:rPr lang="de-DE" altLang="de-DE" sz="1350" dirty="0">
                <a:latin typeface="Arial" panose="020B0604020202020204" pitchFamily="34" charset="0"/>
              </a:rPr>
              <a:t>verwendest.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Manchmal steht auch einfach nur </a:t>
            </a:r>
            <a:r>
              <a:rPr lang="de-DE" altLang="de-DE" sz="1350" b="1" dirty="0">
                <a:latin typeface="Arial" panose="020B0604020202020204" pitchFamily="34" charset="0"/>
              </a:rPr>
              <a:t>gemeinfrei </a:t>
            </a:r>
            <a:r>
              <a:rPr lang="de-DE" altLang="de-DE" sz="1350" dirty="0">
                <a:latin typeface="Arial" panose="020B0604020202020204" pitchFamily="34" charset="0"/>
              </a:rPr>
              <a:t>da.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Das bedeutet, dass man die Inhalte ohne jede Einschränkung verwenden kann.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Das gilt auch für sehr alte Werke wie einen Text von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Johann Wolfgang von Goethe oder ein Bild von Albrecht Dürer.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350" dirty="0">
              <a:latin typeface="Arial" panose="020B0604020202020204" pitchFamily="34" charset="0"/>
            </a:endParaRPr>
          </a:p>
        </p:txBody>
      </p:sp>
      <p:pic>
        <p:nvPicPr>
          <p:cNvPr id="1029" name="Picture 5" descr="https://www.tutory.de/uploads/images?url=http%3A%2F%2Fmirrors.creativecommons.org%2Fpresskit%2Fbuttons%2F88x31%2Fpng%2Fcc-zero.png&amp;width=162.352942466735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846" y="1314553"/>
            <a:ext cx="1157288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y.de/uploads/images?url=http%3A%2F%2Fmirrors.creativecommons.org%2Fpresskit%2Fbuttons%2F88x31%2Fpng%2Fby.png&amp;width=162.352942466735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846" y="3087995"/>
            <a:ext cx="1157288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79712" y="3039656"/>
            <a:ext cx="6358279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Inhalte unter </a:t>
            </a:r>
            <a:r>
              <a:rPr lang="de-DE" altLang="de-DE" sz="1350" b="1" dirty="0">
                <a:latin typeface="Arial" panose="020B0604020202020204" pitchFamily="34" charset="0"/>
              </a:rPr>
              <a:t>CC BY </a:t>
            </a:r>
            <a:r>
              <a:rPr lang="de-DE" altLang="de-DE" sz="1350" dirty="0">
                <a:latin typeface="Arial" panose="020B0604020202020204" pitchFamily="34" charset="0"/>
              </a:rPr>
              <a:t>kannst Du frei nutzen, musst aber immer den Autor nennen.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Du kannst es auch bearbeiten, solange Du ergänzt,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dass Deine Arbeit auf der Arbeit des anderen aufbaut (siehe unten).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350" dirty="0">
              <a:latin typeface="Arial" panose="020B0604020202020204" pitchFamily="34" charset="0"/>
            </a:endParaRPr>
          </a:p>
        </p:txBody>
      </p:sp>
      <p:pic>
        <p:nvPicPr>
          <p:cNvPr id="1032" name="Picture 8" descr="https://www.tutory.de/uploads/images?url=http%3A%2F%2Fmirrors.creativecommons.org%2Fpresskit%2Fbuttons%2F88x31%2Fpng%2Fby-sa.png&amp;width=162.352942466735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846" y="3976950"/>
            <a:ext cx="1157288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979712" y="3976950"/>
            <a:ext cx="6767423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Inhalte unter </a:t>
            </a:r>
            <a:r>
              <a:rPr lang="de-DE" altLang="de-DE" sz="1350" b="1" dirty="0">
                <a:latin typeface="Arial" panose="020B0604020202020204" pitchFamily="34" charset="0"/>
              </a:rPr>
              <a:t>CC BY SA </a:t>
            </a:r>
            <a:r>
              <a:rPr lang="de-DE" altLang="de-DE" sz="1350" dirty="0">
                <a:latin typeface="Arial" panose="020B0604020202020204" pitchFamily="34" charset="0"/>
              </a:rPr>
              <a:t>kannst Du frei nutzen, musst aber immer den Autor nennen.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Du kannst es auch bearbeiten solange Du ergänzt, dass Deine Arbeit auf der Arbeit des anderen aufbaut.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latin typeface="Arial" panose="020B0604020202020204" pitchFamily="34" charset="0"/>
              </a:rPr>
              <a:t>Außerdem muss Deine eigene Arbeit die gleiche Lizenz tragen.</a:t>
            </a:r>
          </a:p>
        </p:txBody>
      </p:sp>
      <p:sp>
        <p:nvSpPr>
          <p:cNvPr id="10" name="Rechteck 9"/>
          <p:cNvSpPr/>
          <p:nvPr/>
        </p:nvSpPr>
        <p:spPr>
          <a:xfrm>
            <a:off x="1956904" y="4867599"/>
            <a:ext cx="24449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CC BY 4.0 T.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Haubner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und T. Hoyer | tutory.de.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1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127"/>
            <a:ext cx="8229600" cy="857250"/>
          </a:xfrm>
        </p:spPr>
        <p:txBody>
          <a:bodyPr/>
          <a:lstStyle/>
          <a:p>
            <a:r>
              <a:rPr lang="de-DE" dirty="0" smtClean="0"/>
              <a:t>Inhalt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de-DE" dirty="0" smtClean="0"/>
              <a:t>Was ist OER?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Risiken und Chancen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BMBF und KMK 2015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Die 5 </a:t>
            </a:r>
            <a:r>
              <a:rPr lang="de-DE" dirty="0" err="1" smtClean="0"/>
              <a:t>V´s</a:t>
            </a:r>
            <a:endParaRPr lang="de-DE" dirty="0" smtClean="0"/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OER@RLP – Verbundpartner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Kooperationen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Chancen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Noch ein Punkt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Und noch ein Punkt</a:t>
            </a:r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pPr marL="342900" indent="-342900">
              <a:buFont typeface="Arial"/>
              <a:buChar char="•"/>
            </a:pP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0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1.wp.com/open-educational-resources.de/wp-content/uploads/sites/4/2015/12/infografik_auswahl_cc_lizen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522" y="793879"/>
            <a:ext cx="5930904" cy="41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223312" y="4344519"/>
            <a:ext cx="1475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Infografik „Welches ist die richtige CC-Lizenz für mich?“ (Grafik von Barbara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Klute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Jöran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Muuß-Merholz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 für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wb-web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unter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CC BY SA 3.0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" name="Rechteck 3"/>
          <p:cNvSpPr/>
          <p:nvPr/>
        </p:nvSpPr>
        <p:spPr>
          <a:xfrm>
            <a:off x="236744" y="957944"/>
            <a:ext cx="217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Dabei folgt man den Schienen vor links nach rechts und fragt sich nacheinander folgende </a:t>
            </a:r>
          </a:p>
          <a:p>
            <a:r>
              <a:rPr lang="de-DE" sz="1200" dirty="0"/>
              <a:t>Fragen:</a:t>
            </a:r>
          </a:p>
          <a:p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dirty="0"/>
              <a:t> Dürfen andere Ihr Werk TEILEN?</a:t>
            </a:r>
          </a:p>
          <a:p>
            <a:pPr>
              <a:buFont typeface="+mj-lt"/>
              <a:buAutoNum type="arabicPeriod"/>
            </a:pPr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dirty="0"/>
              <a:t> Dürfen andere Ihr Werk BEARBEITEN?</a:t>
            </a:r>
          </a:p>
          <a:p>
            <a:pPr>
              <a:buFont typeface="+mj-lt"/>
              <a:buAutoNum type="arabicPeriod"/>
            </a:pPr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dirty="0"/>
              <a:t> Dürfen andere Ihr Werk KOMMERZIELL NUTZEN?</a:t>
            </a:r>
          </a:p>
          <a:p>
            <a:pPr>
              <a:buFont typeface="+mj-lt"/>
              <a:buAutoNum type="arabicPeriod"/>
            </a:pPr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dirty="0"/>
              <a:t> Verzichten Sie auf die NENNUNG IHRES NAMENS und alle weiteren urheberrechtlichen Ansprüche?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23312" y="423839"/>
            <a:ext cx="348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Auswahl der geeigneten CC-Lizenz:</a:t>
            </a: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7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23528" y="627534"/>
            <a:ext cx="34128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300" b="1" dirty="0"/>
              <a:t>Quellennachweise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729988"/>
            <a:ext cx="3257555" cy="121649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3528" y="4083918"/>
            <a:ext cx="15327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Pixabay.com_gerald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CC0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174417" y="635314"/>
            <a:ext cx="47180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Eine Quelle MUSS (leider) </a:t>
            </a:r>
            <a:r>
              <a:rPr lang="de-DE" sz="2000" dirty="0" smtClean="0"/>
              <a:t>immer</a:t>
            </a:r>
            <a:r>
              <a:rPr lang="de-DE" sz="2000" dirty="0"/>
              <a:t>	drauf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Unter dem Bild/Text/etc. oder 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	am Ende der Seite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Als aktiven </a:t>
            </a:r>
            <a:r>
              <a:rPr lang="de-DE" sz="2000" dirty="0" smtClean="0"/>
              <a:t>Link</a:t>
            </a:r>
            <a:r>
              <a:rPr lang="de-DE" sz="2000" dirty="0"/>
              <a:t>	zu Quelle und Urheber 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	und zur Lizenz 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24714" t="16074" r="10139" b="21773"/>
          <a:stretch/>
        </p:blipFill>
        <p:spPr>
          <a:xfrm>
            <a:off x="395536" y="655123"/>
            <a:ext cx="7782562" cy="417646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7544" y="4836341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https://search.creativecommons.org/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15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255" y="318017"/>
            <a:ext cx="8229600" cy="857250"/>
          </a:xfrm>
        </p:spPr>
        <p:txBody>
          <a:bodyPr/>
          <a:lstStyle/>
          <a:p>
            <a:r>
              <a:rPr lang="de-DE" sz="3200" b="1" dirty="0"/>
              <a:t>Info-Materialien über </a:t>
            </a:r>
            <a:r>
              <a:rPr lang="de-DE" sz="3200" b="1" dirty="0" smtClean="0"/>
              <a:t>OER</a:t>
            </a:r>
            <a:endParaRPr lang="de-DE" sz="32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2532">
            <a:off x="5447981" y="991663"/>
            <a:ext cx="3520302" cy="123652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8990">
            <a:off x="198527" y="3675520"/>
            <a:ext cx="4937288" cy="12960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4828">
            <a:off x="7413310" y="2680881"/>
            <a:ext cx="1642857" cy="21928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2713">
            <a:off x="200995" y="1470542"/>
            <a:ext cx="2441542" cy="9359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3106">
            <a:off x="5139917" y="1960399"/>
            <a:ext cx="1291436" cy="182750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5179">
            <a:off x="3636971" y="1161454"/>
            <a:ext cx="1350169" cy="190738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5052">
            <a:off x="545313" y="2457887"/>
            <a:ext cx="1071563" cy="14930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639" y="1751619"/>
            <a:ext cx="1350169" cy="190738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5" r="13695"/>
          <a:stretch/>
        </p:blipFill>
        <p:spPr>
          <a:xfrm>
            <a:off x="5970858" y="3092243"/>
            <a:ext cx="1325026" cy="183316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552" y="1943717"/>
            <a:ext cx="1113533" cy="1575649"/>
          </a:xfrm>
          <a:prstGeom prst="rect">
            <a:avLst/>
          </a:prstGeom>
        </p:spPr>
      </p:pic>
      <p:sp>
        <p:nvSpPr>
          <p:cNvPr id="1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1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47188 0.1564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782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00156 -0.1979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99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de" b="1" dirty="0" smtClean="0"/>
              <a:t>Vertiefende Materialien zu </a:t>
            </a:r>
            <a:r>
              <a:rPr lang="de" b="1" u="sng" dirty="0" smtClean="0">
                <a:solidFill>
                  <a:schemeClr val="accent1">
                    <a:lumMod val="75000"/>
                  </a:schemeClr>
                </a:solidFill>
              </a:rPr>
              <a:t>OER-Lizenzrecht </a:t>
            </a:r>
            <a:endParaRPr lang="de" dirty="0"/>
          </a:p>
        </p:txBody>
      </p:sp>
      <p:pic>
        <p:nvPicPr>
          <p:cNvPr id="105" name="Shape 10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219" y="155131"/>
            <a:ext cx="1152474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>
            <a:hlinkClick r:id="rId4"/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88" y="1219566"/>
            <a:ext cx="7642972" cy="351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311700" y="4660200"/>
            <a:ext cx="3781471" cy="3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de" u="sng" dirty="0">
                <a:solidFill>
                  <a:schemeClr val="hlink"/>
                </a:solidFill>
                <a:hlinkClick r:id="rId4"/>
              </a:rPr>
              <a:t>https://www.tutory.de/leitfaden-oer</a:t>
            </a:r>
            <a:r>
              <a:rPr lang="de" dirty="0"/>
              <a:t> 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6300192" y="4724598"/>
            <a:ext cx="1740900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" sz="800" dirty="0">
                <a:solidFill>
                  <a:schemeClr val="bg1">
                    <a:lumMod val="50000"/>
                  </a:schemeClr>
                </a:solidFill>
                <a:sym typeface="Calibri"/>
                <a:hlinkClick r:id="rId6"/>
              </a:rPr>
              <a:t>https://www.tutory.de</a:t>
            </a:r>
            <a:r>
              <a:rPr lang="de" sz="800" dirty="0">
                <a:solidFill>
                  <a:schemeClr val="bg1">
                    <a:lumMod val="50000"/>
                  </a:schemeClr>
                </a:solidFill>
                <a:sym typeface="Calibri"/>
              </a:rPr>
              <a:t> 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179512" y="248155"/>
            <a:ext cx="8229600" cy="85725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de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de" dirty="0"/>
              <a:t>						</a:t>
            </a:r>
            <a:r>
              <a:rPr lang="de" u="sng" dirty="0">
                <a:solidFill>
                  <a:schemeClr val="hlink"/>
                </a:solidFill>
                <a:hlinkClick r:id="rId3"/>
              </a:rPr>
              <a:t>https://padlet.com</a:t>
            </a:r>
            <a:r>
              <a:rPr lang="de" dirty="0"/>
              <a:t> 	</a:t>
            </a:r>
          </a:p>
        </p:txBody>
      </p:sp>
      <p:sp>
        <p:nvSpPr>
          <p:cNvPr id="272" name="Shape 272"/>
          <p:cNvSpPr txBox="1"/>
          <p:nvPr/>
        </p:nvSpPr>
        <p:spPr>
          <a:xfrm rot="-5400000">
            <a:off x="8160525" y="3516825"/>
            <a:ext cx="1471500" cy="4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de" sz="800"/>
              <a:t>Quelle:</a:t>
            </a:r>
            <a:r>
              <a:rPr lang="de" sz="800" u="sng">
                <a:solidFill>
                  <a:schemeClr val="hlink"/>
                </a:solidFill>
                <a:hlinkClick r:id="rId3"/>
              </a:rPr>
              <a:t>https://padlet.com</a:t>
            </a:r>
            <a:r>
              <a:rPr lang="de" sz="800"/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4" y="921000"/>
            <a:ext cx="9117106" cy="3812241"/>
          </a:xfrm>
          <a:prstGeom prst="rect">
            <a:avLst/>
          </a:prstGeom>
        </p:spPr>
      </p:pic>
      <p:sp>
        <p:nvSpPr>
          <p:cNvPr id="8" name="Foliennummernplatzhalter 8"/>
          <p:cNvSpPr>
            <a:spLocks noGrp="1"/>
          </p:cNvSpPr>
          <p:nvPr>
            <p:ph type="sldNum" sz="quarter" idx="16"/>
          </p:nvPr>
        </p:nvSpPr>
        <p:spPr>
          <a:xfrm>
            <a:off x="8286750" y="4765465"/>
            <a:ext cx="400050" cy="273844"/>
          </a:xfrm>
        </p:spPr>
        <p:txBody>
          <a:bodyPr/>
          <a:lstStyle/>
          <a:p>
            <a:fld id="{532789CA-EAFC-E840-8EE9-807F9D2DAAC6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251520" y="445025"/>
            <a:ext cx="8520600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de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de" sz="3600" dirty="0"/>
              <a:t>	</a:t>
            </a:r>
            <a:r>
              <a:rPr lang="de" dirty="0"/>
              <a:t>						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251520" y="1145390"/>
            <a:ext cx="8688780" cy="399811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" b="1" dirty="0">
                <a:solidFill>
                  <a:srgbClr val="000000"/>
                </a:solidFill>
                <a:ea typeface="Arial"/>
                <a:sym typeface="Arial"/>
              </a:rPr>
              <a:t>Clouddienst zum Erstellen von digitalen Pinnwänden</a:t>
            </a:r>
          </a:p>
          <a:p>
            <a:pPr>
              <a:lnSpc>
                <a:spcPct val="150000"/>
              </a:lnSpc>
              <a:buNone/>
            </a:pPr>
            <a:endParaRPr sz="1400" dirty="0">
              <a:solidFill>
                <a:srgbClr val="000000"/>
              </a:solidFill>
              <a:ea typeface="Arial"/>
              <a:sym typeface="Arial"/>
            </a:endParaRPr>
          </a:p>
          <a:p>
            <a:pPr marL="457189" indent="-34289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-"/>
            </a:pPr>
            <a:r>
              <a:rPr lang="de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einfache und ansprechende Oberfläche</a:t>
            </a:r>
          </a:p>
          <a:p>
            <a:pPr marL="457189" indent="-34289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-"/>
            </a:pPr>
            <a:r>
              <a:rPr lang="de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kollaboratives Arbeiten mit nur einer Anmeldung</a:t>
            </a:r>
          </a:p>
          <a:p>
            <a:pPr marL="457189" indent="-34289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-"/>
            </a:pPr>
            <a:r>
              <a:rPr lang="de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Anlegen/Vorlagen/Designs</a:t>
            </a:r>
          </a:p>
          <a:p>
            <a:pPr marL="457189" indent="-34289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-"/>
            </a:pPr>
            <a:r>
              <a:rPr lang="de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Erstellen und Verwalten von Inhalten</a:t>
            </a:r>
          </a:p>
          <a:p>
            <a:pPr marL="457189" indent="-34289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-"/>
            </a:pPr>
            <a:r>
              <a:rPr lang="de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Kommentieren</a:t>
            </a:r>
            <a:r>
              <a:rPr lang="de" sz="1600" dirty="0">
                <a:solidFill>
                  <a:srgbClr val="000000"/>
                </a:solidFill>
                <a:ea typeface="Arial"/>
                <a:sym typeface="Arial"/>
              </a:rPr>
              <a:t> </a:t>
            </a:r>
          </a:p>
          <a:p>
            <a:pPr marL="457189" indent="-342892">
              <a:lnSpc>
                <a:spcPct val="150000"/>
              </a:lnSpc>
              <a:buClr>
                <a:srgbClr val="000000"/>
              </a:buClr>
              <a:buSzPct val="128571"/>
              <a:buFont typeface="Arial"/>
              <a:buChar char="-"/>
            </a:pPr>
            <a:r>
              <a:rPr lang="de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Speichern/Veröffentlichen/Teilen </a:t>
            </a:r>
          </a:p>
          <a:p>
            <a:pPr>
              <a:buNone/>
            </a:pPr>
            <a:endParaRPr dirty="0"/>
          </a:p>
        </p:txBody>
      </p:sp>
      <p:pic>
        <p:nvPicPr>
          <p:cNvPr id="263" name="Shape 26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1275606"/>
            <a:ext cx="1389424" cy="1389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</p:spPr>
        <p:txBody>
          <a:bodyPr/>
          <a:lstStyle/>
          <a:p>
            <a:fld id="{532789CA-EAFC-E840-8EE9-807F9D2DAAC6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8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de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Linkverkürzer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203598"/>
            <a:ext cx="6475728" cy="351376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1331640" y="4717360"/>
            <a:ext cx="1378500" cy="35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" sz="8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http://t1p.de</a:t>
            </a:r>
            <a:r>
              <a:rPr lang="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2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987574"/>
            <a:ext cx="7462817" cy="3940892"/>
          </a:xfrm>
          <a:prstGeom prst="rect">
            <a:avLst/>
          </a:prstGeom>
        </p:spPr>
      </p:pic>
      <p:sp>
        <p:nvSpPr>
          <p:cNvPr id="3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28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6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2721" t="23137" r="18162" b="25752"/>
          <a:stretch/>
        </p:blipFill>
        <p:spPr>
          <a:xfrm>
            <a:off x="467544" y="430118"/>
            <a:ext cx="7547113" cy="441754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95536" y="4821473"/>
            <a:ext cx="19335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https://lizenzhinweisgenerator.de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38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127"/>
            <a:ext cx="8229600" cy="857250"/>
          </a:xfrm>
        </p:spPr>
        <p:txBody>
          <a:bodyPr/>
          <a:lstStyle/>
          <a:p>
            <a:r>
              <a:rPr lang="de-DE" dirty="0" smtClean="0"/>
              <a:t>Open Education Resources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sind jegliche Arten von Lehr-Lern-Materialien,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gemeinfrei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oder mit einer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freien Lizenz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bereitgestellt werden. </a:t>
            </a:r>
            <a:endParaRPr lang="de-DE" sz="1800" dirty="0" smtClean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DE" sz="1800" u="sng" dirty="0">
                <a:latin typeface="Arial" panose="020B0604020202020204" pitchFamily="34" charset="0"/>
                <a:cs typeface="Arial" panose="020B0604020202020204" pitchFamily="34" charset="0"/>
              </a:rPr>
              <a:t>OER Materialien umfassen </a:t>
            </a:r>
            <a:r>
              <a:rPr lang="de-DE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somit: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Lehrbücher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, Lehrpläne, Lehrveranstaltungskonzepte, Skripte, Aufgaben, Tests, Projekte, Audio-, Video- und Animationsformate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18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2641600" y="3243327"/>
            <a:ext cx="6045200" cy="112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dirty="0">
                <a:solidFill>
                  <a:srgbClr val="84B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Wesen dieser offenen Materialien liegt darin, </a:t>
            </a:r>
            <a:endParaRPr lang="de-DE" sz="1800" dirty="0" smtClean="0">
              <a:solidFill>
                <a:srgbClr val="84BB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dirty="0" smtClean="0">
                <a:solidFill>
                  <a:srgbClr val="84B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dass jedermann sie legal und kostenfrei vervielfältigen,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dirty="0" smtClean="0">
                <a:solidFill>
                  <a:srgbClr val="84B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verwenden, verändern und verbreiten kann. </a:t>
            </a:r>
          </a:p>
        </p:txBody>
      </p:sp>
      <p:pic>
        <p:nvPicPr>
          <p:cNvPr id="9" name="Bild 8" descr="Unbenan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43327"/>
            <a:ext cx="2041069" cy="1207527"/>
          </a:xfrm>
          <a:prstGeom prst="rect">
            <a:avLst/>
          </a:prstGeom>
        </p:spPr>
      </p:pic>
      <p:sp>
        <p:nvSpPr>
          <p:cNvPr id="7" name="Fußzeilenplatzhalt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25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="1" dirty="0" smtClean="0"/>
              <a:t>Offene Frage</a:t>
            </a:r>
            <a:endParaRPr lang="de-DE" sz="4000" b="1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1" dirty="0"/>
              <a:t>Was wird </a:t>
            </a:r>
            <a:r>
              <a:rPr lang="de-DE" sz="2000" b="1" dirty="0" smtClean="0"/>
              <a:t>noch benötigt,</a:t>
            </a:r>
          </a:p>
          <a:p>
            <a:r>
              <a:rPr lang="de-DE" sz="2000" b="1" dirty="0" smtClean="0"/>
              <a:t>um eigene </a:t>
            </a:r>
            <a:r>
              <a:rPr lang="de-DE" sz="2000" b="1" dirty="0"/>
              <a:t>Ressourcen mit anderen </a:t>
            </a:r>
            <a:r>
              <a:rPr lang="de-DE" sz="2000" b="1" dirty="0" smtClean="0"/>
              <a:t>teilen zu können?</a:t>
            </a:r>
          </a:p>
          <a:p>
            <a:endParaRPr lang="de-DE" dirty="0" smtClean="0"/>
          </a:p>
          <a:p>
            <a:r>
              <a:rPr lang="de-DE" dirty="0" smtClean="0"/>
              <a:t>Rechtlich 			Technisch 			Handlungskompetenz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78026" y="2023796"/>
            <a:ext cx="1751627" cy="28276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de-DE" sz="1792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§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24" y="2839728"/>
            <a:ext cx="2646381" cy="148652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658625" y="243325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135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435273" y="4407910"/>
            <a:ext cx="3933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pixabay.com/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ChristophMeinersmann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CC0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64" y="2817376"/>
            <a:ext cx="3498836" cy="15088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284135" y="4406449"/>
            <a:ext cx="15327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hlinkClick r:id="rId6"/>
              </a:rPr>
              <a:t>Pixabay.com_gerald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CC0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86750" y="4765465"/>
            <a:ext cx="400050" cy="273844"/>
          </a:xfrm>
          <a:prstGeom prst="rect">
            <a:avLst/>
          </a:prstGeom>
          <a:solidFill>
            <a:srgbClr val="84BB35"/>
          </a:solidFill>
          <a:ln>
            <a:solidFill>
              <a:srgbClr val="84BB35"/>
            </a:solidFill>
          </a:ln>
        </p:spPr>
        <p:txBody>
          <a:bodyPr vert="horz" lIns="91440" tIns="45720" rIns="91440" bIns="45720" rtlCol="0" anchor="ctr"/>
          <a:lstStyle/>
          <a:p>
            <a:pPr algn="r"/>
            <a:r>
              <a:rPr lang="de-DE" sz="800" b="1" dirty="0" smtClean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lang="de-DE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4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127"/>
            <a:ext cx="8229600" cy="857250"/>
          </a:xfrm>
        </p:spPr>
        <p:txBody>
          <a:bodyPr/>
          <a:lstStyle/>
          <a:p>
            <a:r>
              <a:rPr lang="de-DE" sz="2800" dirty="0" smtClean="0"/>
              <a:t>Vielen Dank für Ihr Interesse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2000" b="1" dirty="0" err="1" smtClean="0"/>
              <a:t>medienundbildung.com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gGmbH</a:t>
            </a:r>
            <a:r>
              <a:rPr lang="de-DE" sz="2000" b="1" dirty="0" smtClean="0"/>
              <a:t>  </a:t>
            </a:r>
          </a:p>
          <a:p>
            <a:pPr>
              <a:lnSpc>
                <a:spcPct val="120000"/>
              </a:lnSpc>
            </a:pPr>
            <a:r>
              <a:rPr lang="de-DE" sz="2000" b="1" dirty="0" smtClean="0"/>
              <a:t>Lernwerkstatt </a:t>
            </a:r>
            <a:r>
              <a:rPr lang="de-DE" sz="2000" b="1" dirty="0"/>
              <a:t>Rheinland-Pfalz </a:t>
            </a:r>
            <a:endParaRPr lang="de-DE" sz="2000" b="1" dirty="0" smtClean="0"/>
          </a:p>
          <a:p>
            <a:pPr>
              <a:lnSpc>
                <a:spcPct val="120000"/>
              </a:lnSpc>
            </a:pPr>
            <a:r>
              <a:rPr lang="de-DE" sz="1800" dirty="0"/>
              <a:t>Turmstraße 10 </a:t>
            </a:r>
            <a:endParaRPr lang="de-DE" sz="1800" dirty="0" smtClean="0"/>
          </a:p>
          <a:p>
            <a:pPr>
              <a:lnSpc>
                <a:spcPct val="120000"/>
              </a:lnSpc>
            </a:pPr>
            <a:r>
              <a:rPr lang="de-DE" sz="1800" dirty="0" smtClean="0"/>
              <a:t>67059 </a:t>
            </a:r>
            <a:r>
              <a:rPr lang="de-DE" sz="1800" dirty="0"/>
              <a:t>Ludwigshafen   </a:t>
            </a:r>
            <a:endParaRPr lang="de-DE" sz="1800" dirty="0" smtClean="0"/>
          </a:p>
          <a:p>
            <a:pPr>
              <a:lnSpc>
                <a:spcPct val="120000"/>
              </a:lnSpc>
            </a:pPr>
            <a:r>
              <a:rPr lang="de-DE" sz="1800" u="sng" dirty="0" smtClean="0">
                <a:hlinkClick r:id="rId2"/>
              </a:rPr>
              <a:t>www.medienundbildung.com</a:t>
            </a:r>
            <a:endParaRPr lang="de-DE" dirty="0"/>
          </a:p>
          <a:p>
            <a:pPr algn="r"/>
            <a:r>
              <a:rPr lang="de-DE" sz="1800" b="1" dirty="0" smtClean="0"/>
              <a:t>Autoren:</a:t>
            </a:r>
          </a:p>
          <a:p>
            <a:pPr algn="r"/>
            <a:r>
              <a:rPr lang="de-DE" sz="1800" dirty="0" smtClean="0"/>
              <a:t>Christian </a:t>
            </a:r>
            <a:r>
              <a:rPr lang="de-DE" sz="1800" dirty="0" err="1" smtClean="0"/>
              <a:t>Gottas</a:t>
            </a:r>
            <a:endParaRPr lang="de-DE" sz="1800" dirty="0" smtClean="0"/>
          </a:p>
          <a:p>
            <a:pPr algn="r"/>
            <a:r>
              <a:rPr lang="de-DE" sz="1800" dirty="0" smtClean="0"/>
              <a:t>Friedhelm </a:t>
            </a:r>
            <a:r>
              <a:rPr lang="de-DE" sz="1800" dirty="0" err="1" smtClean="0"/>
              <a:t>Lorig</a:t>
            </a:r>
            <a:endParaRPr lang="de-DE" sz="1800" dirty="0" smtClean="0"/>
          </a:p>
          <a:p>
            <a:endParaRPr lang="de-DE" sz="1800" dirty="0" smtClean="0"/>
          </a:p>
        </p:txBody>
      </p:sp>
      <p:pic>
        <p:nvPicPr>
          <p:cNvPr id="7" name="Bild 6" descr="creativecomm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64047"/>
            <a:ext cx="794048" cy="277853"/>
          </a:xfrm>
          <a:prstGeom prst="rect">
            <a:avLst/>
          </a:prstGeom>
        </p:spPr>
      </p:pic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 smtClean="0"/>
              <a:t>02.19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13" name="Bild 12" descr="m+b_Logo_2_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4207050"/>
            <a:ext cx="1447552" cy="426905"/>
          </a:xfrm>
          <a:prstGeom prst="rect">
            <a:avLst/>
          </a:prstGeom>
        </p:spPr>
      </p:pic>
      <p:pic>
        <p:nvPicPr>
          <p:cNvPr id="14" name="Bild 13" descr="LMKLogo_cmy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24562"/>
            <a:ext cx="1280864" cy="4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ist (eigentlich) nichts Neues</a:t>
            </a:r>
            <a:endParaRPr lang="de-DE" dirty="0"/>
          </a:p>
        </p:txBody>
      </p:sp>
      <p:pic>
        <p:nvPicPr>
          <p:cNvPr id="8" name="Bildplatzhalter 7" descr="news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b="10966"/>
          <a:stretch/>
        </p:blipFill>
        <p:spPr/>
      </p:pic>
      <p:sp>
        <p:nvSpPr>
          <p:cNvPr id="10" name="Textplatzhalt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23999" y="106521"/>
            <a:ext cx="6121401" cy="273844"/>
          </a:xfrm>
        </p:spPr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>
          <a:xfrm>
            <a:off x="8286750" y="4765465"/>
            <a:ext cx="400050" cy="273844"/>
          </a:xfrm>
        </p:spPr>
        <p:txBody>
          <a:bodyPr/>
          <a:lstStyle/>
          <a:p>
            <a:fld id="{532789CA-EAFC-E840-8EE9-807F9D2DAAC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57199" y="4290597"/>
            <a:ext cx="822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7F7F7F"/>
                </a:solidFill>
              </a:rPr>
              <a:t>Quelle: </a:t>
            </a:r>
            <a:r>
              <a:rPr lang="de-DE" sz="800" dirty="0" err="1">
                <a:solidFill>
                  <a:srgbClr val="7F7F7F"/>
                </a:solidFill>
              </a:rPr>
              <a:t>pixabay.com</a:t>
            </a:r>
            <a:r>
              <a:rPr lang="de-DE" sz="800" dirty="0">
                <a:solidFill>
                  <a:srgbClr val="7F7F7F"/>
                </a:solidFill>
              </a:rPr>
              <a:t>/</a:t>
            </a:r>
            <a:r>
              <a:rPr lang="de-DE" sz="800" dirty="0" err="1">
                <a:solidFill>
                  <a:srgbClr val="7F7F7F"/>
                </a:solidFill>
              </a:rPr>
              <a:t>Alexas_Fotos</a:t>
            </a:r>
            <a:r>
              <a:rPr lang="de-DE" sz="800" dirty="0">
                <a:solidFill>
                  <a:srgbClr val="7F7F7F"/>
                </a:solidFill>
              </a:rPr>
              <a:t>  CC0</a:t>
            </a:r>
          </a:p>
          <a:p>
            <a:endParaRPr lang="de-DE" sz="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Risiken und Chancen</a:t>
            </a:r>
          </a:p>
        </p:txBody>
      </p:sp>
      <p:pic>
        <p:nvPicPr>
          <p:cNvPr id="15" name="Bildplatzhalter 14" descr="unesco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" b="28960"/>
          <a:stretch/>
        </p:blipFill>
        <p:spPr/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Das OER Potential wurde bereits 2002 von der UNESCO erkannt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23999" y="106521"/>
            <a:ext cx="6121401" cy="273844"/>
          </a:xfrm>
        </p:spPr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>
          <a:xfrm>
            <a:off x="8286750" y="4765465"/>
            <a:ext cx="400050" cy="273844"/>
          </a:xfrm>
        </p:spPr>
        <p:txBody>
          <a:bodyPr/>
          <a:lstStyle/>
          <a:p>
            <a:fld id="{532789CA-EAFC-E840-8EE9-807F9D2DAAC6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6322904" y="1591470"/>
            <a:ext cx="2363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hlinkClick r:id="rId3"/>
              </a:rPr>
              <a:t>www.unesco.org/webworld/en/oer</a:t>
            </a:r>
            <a:r>
              <a:rPr lang="de-DE" sz="1000" dirty="0" smtClean="0"/>
              <a:t> </a:t>
            </a:r>
            <a:endParaRPr lang="de-DE" sz="1000" dirty="0" smtClean="0"/>
          </a:p>
          <a:p>
            <a:r>
              <a:rPr lang="de-DE" sz="1000" dirty="0" smtClean="0">
                <a:hlinkClick r:id="rId4"/>
              </a:rPr>
              <a:t>www.unesco.org/webworld/fr/oer</a:t>
            </a:r>
            <a:r>
              <a:rPr lang="de-DE" sz="1000" dirty="0" smtClean="0"/>
              <a:t> </a:t>
            </a:r>
            <a:endParaRPr lang="de-DE" sz="1000" dirty="0"/>
          </a:p>
          <a:p>
            <a:endParaRPr lang="de-DE" sz="1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199" y="4699348"/>
            <a:ext cx="822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AbelCain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CC BY 4.0</a:t>
            </a:r>
          </a:p>
          <a:p>
            <a:endParaRPr lang="de-DE" sz="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127"/>
            <a:ext cx="8229600" cy="857250"/>
          </a:xfrm>
        </p:spPr>
        <p:txBody>
          <a:bodyPr/>
          <a:lstStyle/>
          <a:p>
            <a:r>
              <a:rPr lang="de-DE" dirty="0"/>
              <a:t>BMBF und KMK 2015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pPr marL="457200" indent="-457200">
              <a:lnSpc>
                <a:spcPct val="170000"/>
              </a:lnSpc>
              <a:buFont typeface="Arial"/>
              <a:buChar char="•"/>
            </a:pPr>
            <a:r>
              <a:rPr lang="de-DE" sz="2900" dirty="0"/>
              <a:t>Aufbau und Unterstützung bereits bestehender Plattformen zu verschiedenen OER-Quellen </a:t>
            </a:r>
          </a:p>
          <a:p>
            <a:pPr marL="457200" indent="-457200">
              <a:lnSpc>
                <a:spcPct val="170000"/>
              </a:lnSpc>
              <a:buFont typeface="Arial"/>
              <a:buChar char="•"/>
            </a:pPr>
            <a:r>
              <a:rPr lang="de-DE" sz="2900" dirty="0"/>
              <a:t>Rechtssicherheit bei der Lizenzierung von OER </a:t>
            </a:r>
            <a:r>
              <a:rPr lang="de-DE" sz="2900" dirty="0" smtClean="0"/>
              <a:t>verbessern</a:t>
            </a:r>
            <a:endParaRPr lang="de-DE" sz="2900" dirty="0"/>
          </a:p>
          <a:p>
            <a:pPr marL="457200" indent="-457200">
              <a:lnSpc>
                <a:spcPct val="170000"/>
              </a:lnSpc>
              <a:buFont typeface="Arial"/>
              <a:buChar char="•"/>
            </a:pPr>
            <a:r>
              <a:rPr lang="de-DE" sz="2900" dirty="0"/>
              <a:t>Für die Potenziale von OER </a:t>
            </a:r>
            <a:r>
              <a:rPr lang="de-DE" sz="2900" dirty="0" smtClean="0"/>
              <a:t>sensibilisieren</a:t>
            </a:r>
            <a:endParaRPr lang="de-DE" sz="2900" dirty="0"/>
          </a:p>
          <a:p>
            <a:pPr marL="457200" indent="-457200">
              <a:lnSpc>
                <a:spcPct val="170000"/>
              </a:lnSpc>
              <a:buFont typeface="Arial"/>
              <a:buChar char="•"/>
            </a:pPr>
            <a:r>
              <a:rPr lang="de-DE" sz="2900" dirty="0"/>
              <a:t>Die europäische und internationale Zusammenarbeit bei OER </a:t>
            </a:r>
            <a:r>
              <a:rPr lang="de-DE" sz="2900" dirty="0" smtClean="0"/>
              <a:t>intensivieren</a:t>
            </a:r>
            <a:endParaRPr lang="de-DE" sz="2900" dirty="0"/>
          </a:p>
          <a:p>
            <a:pPr marL="457200" indent="-457200">
              <a:lnSpc>
                <a:spcPct val="170000"/>
              </a:lnSpc>
              <a:buFont typeface="Arial"/>
              <a:buChar char="•"/>
            </a:pPr>
            <a:r>
              <a:rPr lang="de-DE" sz="2900" dirty="0"/>
              <a:t>Eine Informations- und Koordinierungsstelle für OER, insbesondere für die Bereiche Schule und Lebenslanges Lernen, </a:t>
            </a:r>
            <a:r>
              <a:rPr lang="de-DE" sz="2900" dirty="0" smtClean="0"/>
              <a:t>schaffen</a:t>
            </a:r>
            <a:endParaRPr lang="de-DE" sz="2900" dirty="0"/>
          </a:p>
          <a:p>
            <a:pPr marL="457200" indent="-457200">
              <a:lnSpc>
                <a:spcPct val="170000"/>
              </a:lnSpc>
              <a:buFont typeface="Arial"/>
              <a:buChar char="•"/>
            </a:pPr>
            <a:r>
              <a:rPr lang="de-DE" sz="2900" dirty="0"/>
              <a:t>Projekt #</a:t>
            </a:r>
            <a:r>
              <a:rPr lang="de-DE" sz="2900" dirty="0" err="1"/>
              <a:t>mapping</a:t>
            </a:r>
            <a:r>
              <a:rPr lang="de-DE" sz="2900" dirty="0"/>
              <a:t> OER (</a:t>
            </a:r>
            <a:r>
              <a:rPr lang="de-DE" sz="2900" dirty="0" err="1"/>
              <a:t>Wikimedia</a:t>
            </a:r>
            <a:r>
              <a:rPr lang="de-DE" sz="2900" dirty="0"/>
              <a:t> + BMBF) </a:t>
            </a:r>
            <a:r>
              <a:rPr lang="de-DE" sz="2900" dirty="0" smtClean="0"/>
              <a:t>als </a:t>
            </a:r>
            <a:r>
              <a:rPr lang="de-DE" sz="2900" dirty="0"/>
              <a:t>Vorprozess zu </a:t>
            </a:r>
            <a:r>
              <a:rPr lang="de-DE" sz="2900" dirty="0" err="1"/>
              <a:t>OERinfo</a:t>
            </a:r>
            <a:r>
              <a:rPr lang="de-DE" sz="2900" dirty="0"/>
              <a:t>-Strategie 2016-2018</a:t>
            </a:r>
          </a:p>
          <a:p>
            <a:pPr marL="457200" indent="-457200">
              <a:lnSpc>
                <a:spcPct val="170000"/>
              </a:lnSpc>
              <a:buFont typeface="Arial"/>
              <a:buChar char="•"/>
            </a:pP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2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127"/>
            <a:ext cx="8229600" cy="857250"/>
          </a:xfrm>
        </p:spPr>
        <p:txBody>
          <a:bodyPr/>
          <a:lstStyle/>
          <a:p>
            <a:r>
              <a:rPr lang="de-DE" dirty="0" smtClean="0"/>
              <a:t>Die 5 </a:t>
            </a:r>
            <a:r>
              <a:rPr lang="de-DE" dirty="0" err="1" smtClean="0"/>
              <a:t>V´s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130550" y="1474187"/>
            <a:ext cx="5556250" cy="31668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de-DE" dirty="0" smtClean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 smtClean="0"/>
              <a:t>Verwahren/Vervielfältigen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 smtClean="0"/>
              <a:t>Verwenden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 smtClean="0"/>
              <a:t>Verarbeiten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 smtClean="0"/>
              <a:t>Vermischen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 smtClean="0"/>
              <a:t>Verbreiten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3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127"/>
            <a:ext cx="8229600" cy="857250"/>
          </a:xfrm>
        </p:spPr>
        <p:txBody>
          <a:bodyPr/>
          <a:lstStyle/>
          <a:p>
            <a:r>
              <a:rPr lang="de-DE" dirty="0" smtClean="0"/>
              <a:t>Die 5 </a:t>
            </a:r>
            <a:r>
              <a:rPr lang="de-DE" dirty="0" err="1" smtClean="0"/>
              <a:t>V´s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57200" y="1242425"/>
            <a:ext cx="8229600" cy="316687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20000"/>
              </a:lnSpc>
              <a:spcBef>
                <a:spcPts val="0"/>
              </a:spcBef>
            </a:pPr>
            <a:r>
              <a:rPr lang="de-DE" b="1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b="1" dirty="0"/>
              <a:t>Verwahren/Vervielfältigen</a:t>
            </a:r>
          </a:p>
          <a:p>
            <a:pPr>
              <a:lnSpc>
                <a:spcPct val="220000"/>
              </a:lnSpc>
            </a:pPr>
            <a:r>
              <a:rPr lang="de-DE" b="1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b="1" dirty="0"/>
              <a:t>Verwenden</a:t>
            </a:r>
          </a:p>
          <a:p>
            <a:pPr>
              <a:lnSpc>
                <a:spcPct val="220000"/>
              </a:lnSpc>
            </a:pPr>
            <a:r>
              <a:rPr lang="de-DE" b="1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b="1" dirty="0"/>
              <a:t>Verarbeiten</a:t>
            </a:r>
          </a:p>
          <a:p>
            <a:pPr>
              <a:lnSpc>
                <a:spcPct val="220000"/>
              </a:lnSpc>
            </a:pPr>
            <a:r>
              <a:rPr lang="de-DE" b="1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b="1" dirty="0"/>
              <a:t>Vermischen</a:t>
            </a:r>
          </a:p>
          <a:p>
            <a:pPr>
              <a:lnSpc>
                <a:spcPct val="220000"/>
              </a:lnSpc>
            </a:pPr>
            <a:r>
              <a:rPr lang="de-DE" b="1" dirty="0">
                <a:solidFill>
                  <a:srgbClr val="84BB35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b="1" dirty="0"/>
              <a:t>Verbreiten</a:t>
            </a:r>
          </a:p>
        </p:txBody>
      </p:sp>
      <p:sp>
        <p:nvSpPr>
          <p:cNvPr id="7" name="Textplatzhalter 5"/>
          <p:cNvSpPr txBox="1">
            <a:spLocks/>
          </p:cNvSpPr>
          <p:nvPr/>
        </p:nvSpPr>
        <p:spPr>
          <a:xfrm>
            <a:off x="3848100" y="1524510"/>
            <a:ext cx="4838700" cy="71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rgbClr val="84BB35"/>
                </a:solidFill>
              </a:rPr>
              <a:t>– das Recht, Kopien des Inhalts anzufertigen, zu besitzen und zu kontrollieren (z. B. Download, Speicherung und Vervielfältigung) </a:t>
            </a:r>
          </a:p>
        </p:txBody>
      </p:sp>
      <p:sp>
        <p:nvSpPr>
          <p:cNvPr id="9" name="Textplatzhalter 5"/>
          <p:cNvSpPr txBox="1">
            <a:spLocks/>
          </p:cNvSpPr>
          <p:nvPr/>
        </p:nvSpPr>
        <p:spPr>
          <a:xfrm>
            <a:off x="2321582" y="2107721"/>
            <a:ext cx="6435068" cy="71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rgbClr val="84BB35"/>
                </a:solidFill>
              </a:rPr>
              <a:t>– das Recht, den Inhalt in unterschiedlichen Zusammenhängen einzusetzen (z. B. im Klassenraum, </a:t>
            </a:r>
            <a:r>
              <a:rPr lang="de-DE" sz="1050" dirty="0" smtClean="0">
                <a:solidFill>
                  <a:srgbClr val="84BB35"/>
                </a:solidFill>
              </a:rPr>
              <a:t/>
            </a:r>
            <a:br>
              <a:rPr lang="de-DE" sz="1050" dirty="0" smtClean="0">
                <a:solidFill>
                  <a:srgbClr val="84BB35"/>
                </a:solidFill>
              </a:rPr>
            </a:br>
            <a:r>
              <a:rPr lang="de-DE" sz="1050" dirty="0" smtClean="0">
                <a:solidFill>
                  <a:srgbClr val="84BB35"/>
                </a:solidFill>
              </a:rPr>
              <a:t>in </a:t>
            </a:r>
            <a:r>
              <a:rPr lang="de-DE" sz="1050" dirty="0">
                <a:solidFill>
                  <a:srgbClr val="84BB35"/>
                </a:solidFill>
              </a:rPr>
              <a:t>einer Lerngruppe, auf einer Webseite, in einem Video auf dem Elternabend, beim Schulfest) </a:t>
            </a:r>
          </a:p>
        </p:txBody>
      </p:sp>
      <p:sp>
        <p:nvSpPr>
          <p:cNvPr id="10" name="Textplatzhalter 5"/>
          <p:cNvSpPr txBox="1">
            <a:spLocks/>
          </p:cNvSpPr>
          <p:nvPr/>
        </p:nvSpPr>
        <p:spPr>
          <a:xfrm>
            <a:off x="2321582" y="2712100"/>
            <a:ext cx="6365217" cy="71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rgbClr val="84BB35"/>
                </a:solidFill>
              </a:rPr>
              <a:t>– das Recht, den Inhalt in unterschiedlichen Zusammenhängen einzusetzen (z. B. im Klassenraum</a:t>
            </a:r>
            <a:r>
              <a:rPr lang="de-DE" sz="1050" dirty="0" smtClean="0">
                <a:solidFill>
                  <a:srgbClr val="84BB35"/>
                </a:solidFill>
              </a:rPr>
              <a:t>, </a:t>
            </a:r>
            <a:br>
              <a:rPr lang="de-DE" sz="1050" dirty="0" smtClean="0">
                <a:solidFill>
                  <a:srgbClr val="84BB35"/>
                </a:solidFill>
              </a:rPr>
            </a:br>
            <a:r>
              <a:rPr lang="de-DE" sz="1050" dirty="0" smtClean="0">
                <a:solidFill>
                  <a:srgbClr val="84BB35"/>
                </a:solidFill>
              </a:rPr>
              <a:t>in </a:t>
            </a:r>
            <a:r>
              <a:rPr lang="de-DE" sz="1050" dirty="0">
                <a:solidFill>
                  <a:srgbClr val="84BB35"/>
                </a:solidFill>
              </a:rPr>
              <a:t>einer Lerngruppe, auf einer Webseite, in einem Video auf dem Elternabend, beim Schulfest) </a:t>
            </a:r>
          </a:p>
        </p:txBody>
      </p:sp>
      <p:sp>
        <p:nvSpPr>
          <p:cNvPr id="12" name="Textplatzhalter 5"/>
          <p:cNvSpPr txBox="1">
            <a:spLocks/>
          </p:cNvSpPr>
          <p:nvPr/>
        </p:nvSpPr>
        <p:spPr>
          <a:xfrm>
            <a:off x="2321582" y="3316479"/>
            <a:ext cx="6365217" cy="71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rgbClr val="84BB35"/>
                </a:solidFill>
              </a:rPr>
              <a:t> – das Recht, einen Inhalt im Original oder in einer Bearbeitung mit anderen </a:t>
            </a:r>
            <a:r>
              <a:rPr lang="de-DE" sz="1050" dirty="0" err="1">
                <a:solidFill>
                  <a:srgbClr val="84BB35"/>
                </a:solidFill>
              </a:rPr>
              <a:t>oﬀenen</a:t>
            </a:r>
            <a:r>
              <a:rPr lang="de-DE" sz="1050" dirty="0">
                <a:solidFill>
                  <a:srgbClr val="84BB35"/>
                </a:solidFill>
              </a:rPr>
              <a:t> Inhalten </a:t>
            </a:r>
            <a:r>
              <a:rPr lang="de-DE" sz="1050" dirty="0" smtClean="0">
                <a:solidFill>
                  <a:srgbClr val="84BB35"/>
                </a:solidFill>
              </a:rPr>
              <a:t>zu verbinden </a:t>
            </a:r>
            <a:r>
              <a:rPr lang="de-DE" sz="1050" dirty="0">
                <a:solidFill>
                  <a:srgbClr val="84BB35"/>
                </a:solidFill>
              </a:rPr>
              <a:t>und aus ihnen etwas Neues zu </a:t>
            </a:r>
            <a:r>
              <a:rPr lang="de-DE" sz="1050" dirty="0" err="1">
                <a:solidFill>
                  <a:srgbClr val="84BB35"/>
                </a:solidFill>
              </a:rPr>
              <a:t>schaﬀen</a:t>
            </a:r>
            <a:r>
              <a:rPr lang="de-DE" sz="1050" dirty="0">
                <a:solidFill>
                  <a:srgbClr val="84BB35"/>
                </a:solidFill>
              </a:rPr>
              <a:t> (z. B. das Einbauen von Bildern und Musik in </a:t>
            </a:r>
            <a:r>
              <a:rPr lang="de-DE" sz="1050" dirty="0" smtClean="0">
                <a:solidFill>
                  <a:srgbClr val="84BB35"/>
                </a:solidFill>
              </a:rPr>
              <a:t/>
            </a:r>
            <a:br>
              <a:rPr lang="de-DE" sz="1050" dirty="0" smtClean="0">
                <a:solidFill>
                  <a:srgbClr val="84BB35"/>
                </a:solidFill>
              </a:rPr>
            </a:br>
            <a:r>
              <a:rPr lang="de-DE" sz="1050" dirty="0" smtClean="0">
                <a:solidFill>
                  <a:srgbClr val="84BB35"/>
                </a:solidFill>
              </a:rPr>
              <a:t>ein </a:t>
            </a:r>
            <a:r>
              <a:rPr lang="de-DE" sz="1050" dirty="0">
                <a:solidFill>
                  <a:srgbClr val="84BB35"/>
                </a:solidFill>
              </a:rPr>
              <a:t>Video)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-882650" y="31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4" name="Textplatzhalter 5"/>
          <p:cNvSpPr txBox="1">
            <a:spLocks/>
          </p:cNvSpPr>
          <p:nvPr/>
        </p:nvSpPr>
        <p:spPr>
          <a:xfrm>
            <a:off x="2321582" y="3934545"/>
            <a:ext cx="6365217" cy="71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rgbClr val="84BB35"/>
                </a:solidFill>
              </a:rPr>
              <a:t>– das Recht, Kopien eines Inhalts mit anderen zu teilen, im Original oder in eigenen Überarbeitungen </a:t>
            </a:r>
            <a:r>
              <a:rPr lang="de-DE" sz="1050" dirty="0" smtClean="0">
                <a:solidFill>
                  <a:srgbClr val="84BB35"/>
                </a:solidFill>
              </a:rPr>
              <a:t/>
            </a:r>
            <a:br>
              <a:rPr lang="de-DE" sz="1050" dirty="0" smtClean="0">
                <a:solidFill>
                  <a:srgbClr val="84BB35"/>
                </a:solidFill>
              </a:rPr>
            </a:br>
            <a:r>
              <a:rPr lang="de-DE" sz="1050" dirty="0" smtClean="0">
                <a:solidFill>
                  <a:srgbClr val="84BB35"/>
                </a:solidFill>
              </a:rPr>
              <a:t>(</a:t>
            </a:r>
            <a:r>
              <a:rPr lang="de-DE" sz="1050" dirty="0">
                <a:solidFill>
                  <a:srgbClr val="84BB35"/>
                </a:solidFill>
              </a:rPr>
              <a:t>z. B. einem Freund eine Kopie zu geben oder online zu </a:t>
            </a:r>
            <a:r>
              <a:rPr lang="de-DE" sz="1050" dirty="0" err="1">
                <a:solidFill>
                  <a:srgbClr val="84BB35"/>
                </a:solidFill>
              </a:rPr>
              <a:t>veröﬀentlichen</a:t>
            </a:r>
            <a:r>
              <a:rPr lang="de-DE" sz="1050" dirty="0">
                <a:solidFill>
                  <a:srgbClr val="84BB35"/>
                </a:solidFill>
              </a:rPr>
              <a:t>)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7199" y="4625871"/>
            <a:ext cx="822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rgbClr val="7F7F7F"/>
                </a:solidFill>
              </a:rPr>
              <a:t>Quelle: </a:t>
            </a:r>
            <a:r>
              <a:rPr lang="de-DE" sz="800" dirty="0" err="1" smtClean="0">
                <a:solidFill>
                  <a:srgbClr val="7F7F7F"/>
                </a:solidFill>
              </a:rPr>
              <a:t>Jöran</a:t>
            </a:r>
            <a:r>
              <a:rPr lang="de-DE" sz="800" dirty="0" smtClean="0">
                <a:solidFill>
                  <a:srgbClr val="7F7F7F"/>
                </a:solidFill>
              </a:rPr>
              <a:t> </a:t>
            </a:r>
            <a:r>
              <a:rPr lang="de-DE" sz="800" dirty="0" err="1">
                <a:solidFill>
                  <a:srgbClr val="7F7F7F"/>
                </a:solidFill>
              </a:rPr>
              <a:t>Muuß-Merholz</a:t>
            </a:r>
            <a:r>
              <a:rPr lang="de-DE" sz="800" dirty="0">
                <a:solidFill>
                  <a:srgbClr val="7F7F7F"/>
                </a:solidFill>
              </a:rPr>
              <a:t>, CC BY 4.0, </a:t>
            </a:r>
            <a:r>
              <a:rPr lang="de-DE" sz="800" dirty="0">
                <a:solidFill>
                  <a:srgbClr val="7F7F7F"/>
                </a:solidFill>
                <a:hlinkClick r:id="rId3"/>
              </a:rPr>
              <a:t>http://open-educational-resources.de/5rs-auf-deutsch</a:t>
            </a:r>
            <a:r>
              <a:rPr lang="de-DE" sz="800" dirty="0" smtClean="0">
                <a:solidFill>
                  <a:srgbClr val="7F7F7F"/>
                </a:solidFill>
                <a:hlinkClick r:id="rId3"/>
              </a:rPr>
              <a:t>/</a:t>
            </a:r>
            <a:r>
              <a:rPr lang="de-DE" sz="800" dirty="0" smtClean="0">
                <a:solidFill>
                  <a:srgbClr val="7F7F7F"/>
                </a:solidFill>
              </a:rPr>
              <a:t> </a:t>
            </a:r>
            <a:endParaRPr lang="de-DE" sz="800" dirty="0">
              <a:solidFill>
                <a:srgbClr val="7F7F7F"/>
              </a:solidFill>
            </a:endParaRPr>
          </a:p>
          <a:p>
            <a:endParaRPr lang="de-DE" sz="800" dirty="0">
              <a:solidFill>
                <a:srgbClr val="7F7F7F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1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1577"/>
            <a:ext cx="8229600" cy="857250"/>
          </a:xfrm>
        </p:spPr>
        <p:txBody>
          <a:bodyPr/>
          <a:lstStyle/>
          <a:p>
            <a:r>
              <a:rPr lang="de-DE" sz="2800" dirty="0"/>
              <a:t>OER@RLP – </a:t>
            </a:r>
            <a:r>
              <a:rPr lang="de-DE" dirty="0"/>
              <a:t/>
            </a:r>
            <a:br>
              <a:rPr lang="de-DE" dirty="0"/>
            </a:br>
            <a:r>
              <a:rPr lang="de-DE" sz="1600" dirty="0"/>
              <a:t>eine bildungsbereichsübergreifende Kooperation zur Öffnung </a:t>
            </a:r>
            <a:r>
              <a:rPr lang="de-DE" sz="1600" dirty="0" smtClean="0"/>
              <a:t>von Bildungsmaterialien </a:t>
            </a:r>
            <a:r>
              <a:rPr lang="de-DE" sz="1600" dirty="0"/>
              <a:t>in Rheinland-Pfalz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57200" y="1772637"/>
            <a:ext cx="8229600" cy="2202463"/>
          </a:xfrm>
        </p:spPr>
        <p:txBody>
          <a:bodyPr>
            <a:normAutofit/>
          </a:bodyPr>
          <a:lstStyle/>
          <a:p>
            <a:r>
              <a:rPr lang="de-DE" sz="1800" b="1" u="sng" dirty="0"/>
              <a:t>Die </a:t>
            </a:r>
            <a:r>
              <a:rPr lang="de-DE" sz="1800" b="1" u="sng" dirty="0" smtClean="0"/>
              <a:t>Verbundpartner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/>
              <a:t>Virtueller Campus Rheinland-Pfalz (Gesamtkoordination) </a:t>
            </a:r>
            <a:r>
              <a:rPr lang="de-DE" sz="1400" dirty="0" smtClean="0"/>
              <a:t>| Dr</a:t>
            </a:r>
            <a:r>
              <a:rPr lang="de-DE" sz="1400" dirty="0"/>
              <a:t>. Konrad Faber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/>
              <a:t>Bildungswerk des Landessportbund Rheinland-Pfalz </a:t>
            </a:r>
            <a:r>
              <a:rPr lang="de-DE" sz="1400" dirty="0" smtClean="0"/>
              <a:t>e.V. | Marco </a:t>
            </a:r>
            <a:r>
              <a:rPr lang="de-DE" sz="1400" dirty="0" err="1"/>
              <a:t>Fusaro</a:t>
            </a:r>
            <a:r>
              <a:rPr lang="de-DE" sz="1400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 err="1"/>
              <a:t>Distance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Independent Studies Center der TU </a:t>
            </a:r>
            <a:r>
              <a:rPr lang="de-DE" sz="1400" dirty="0" smtClean="0"/>
              <a:t>Kaiserslautern | Prof</a:t>
            </a:r>
            <a:r>
              <a:rPr lang="de-DE" sz="1400" dirty="0"/>
              <a:t>. Dr. Rolf Arnold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/>
              <a:t>Katholische Erwachsenenbildung Rheinland-Pfalz </a:t>
            </a:r>
            <a:r>
              <a:rPr lang="de-DE" sz="1400" dirty="0" smtClean="0"/>
              <a:t>e.V. | Elisabeth </a:t>
            </a:r>
            <a:r>
              <a:rPr lang="de-DE" sz="1400" dirty="0" err="1"/>
              <a:t>Vanderheiden</a:t>
            </a:r>
            <a:endParaRPr lang="de-DE" sz="1400" dirty="0"/>
          </a:p>
          <a:p>
            <a:pPr marL="285750" indent="-285750">
              <a:buFont typeface="Arial"/>
              <a:buChar char="•"/>
            </a:pPr>
            <a:r>
              <a:rPr lang="de-DE" sz="1400" dirty="0" err="1"/>
              <a:t>medien+</a:t>
            </a:r>
            <a:r>
              <a:rPr lang="de-DE" sz="1400" dirty="0" err="1" smtClean="0"/>
              <a:t>bildung.com</a:t>
            </a:r>
            <a:r>
              <a:rPr lang="de-DE" sz="1400" dirty="0" smtClean="0"/>
              <a:t> | Katja </a:t>
            </a:r>
            <a:r>
              <a:rPr lang="de-DE" sz="1400" dirty="0"/>
              <a:t>Friedrich</a:t>
            </a:r>
          </a:p>
          <a:p>
            <a:pPr marL="285750" indent="-285750">
              <a:buFont typeface="Arial"/>
              <a:buChar char="•"/>
            </a:pPr>
            <a:r>
              <a:rPr lang="de-DE" sz="1400" dirty="0"/>
              <a:t>Pädagogisches Landesinstitut Rheinland-</a:t>
            </a:r>
            <a:r>
              <a:rPr lang="de-DE" sz="1400" dirty="0" smtClean="0"/>
              <a:t>Pfalz | Dr</a:t>
            </a:r>
            <a:r>
              <a:rPr lang="de-DE" sz="1400" dirty="0"/>
              <a:t>. Birgit </a:t>
            </a:r>
            <a:r>
              <a:rPr lang="de-DE" sz="1400" dirty="0" err="1"/>
              <a:t>Pikowsky</a:t>
            </a:r>
            <a:endParaRPr lang="de-DE" sz="1400" dirty="0"/>
          </a:p>
          <a:p>
            <a:pPr marL="285750" indent="-285750">
              <a:buFont typeface="Arial"/>
              <a:buChar char="•"/>
            </a:pPr>
            <a:r>
              <a:rPr lang="de-DE" sz="1400" dirty="0"/>
              <a:t>Verband der Volkshochschulen von Rheinland-Pfalz </a:t>
            </a:r>
            <a:r>
              <a:rPr lang="de-DE" sz="1400" dirty="0" smtClean="0"/>
              <a:t>e.V. | Steffi </a:t>
            </a:r>
            <a:r>
              <a:rPr lang="de-DE" sz="1400" dirty="0"/>
              <a:t>Rohling</a:t>
            </a:r>
          </a:p>
        </p:txBody>
      </p:sp>
      <p:pic>
        <p:nvPicPr>
          <p:cNvPr id="7" name="Bild 6" descr="log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39379"/>
            <a:ext cx="500563" cy="365708"/>
          </a:xfrm>
          <a:prstGeom prst="rect">
            <a:avLst/>
          </a:prstGeom>
        </p:spPr>
      </p:pic>
      <p:pic>
        <p:nvPicPr>
          <p:cNvPr id="8" name="Bild 7" descr="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22" y="4350196"/>
            <a:ext cx="642785" cy="225306"/>
          </a:xfrm>
          <a:prstGeom prst="rect">
            <a:avLst/>
          </a:prstGeom>
        </p:spPr>
      </p:pic>
      <p:pic>
        <p:nvPicPr>
          <p:cNvPr id="9" name="Bild 8" descr="log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57" y="4241516"/>
            <a:ext cx="2378793" cy="333986"/>
          </a:xfrm>
          <a:prstGeom prst="rect">
            <a:avLst/>
          </a:prstGeom>
        </p:spPr>
      </p:pic>
      <p:pic>
        <p:nvPicPr>
          <p:cNvPr id="10" name="Bild 9" descr="logo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4335640"/>
            <a:ext cx="661162" cy="196775"/>
          </a:xfrm>
          <a:prstGeom prst="rect">
            <a:avLst/>
          </a:prstGeom>
        </p:spPr>
      </p:pic>
      <p:pic>
        <p:nvPicPr>
          <p:cNvPr id="12" name="Bild 11" descr="logo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62" y="4305483"/>
            <a:ext cx="602488" cy="237344"/>
          </a:xfrm>
          <a:prstGeom prst="rect">
            <a:avLst/>
          </a:prstGeom>
        </p:spPr>
      </p:pic>
      <p:pic>
        <p:nvPicPr>
          <p:cNvPr id="13" name="Bild 12" descr="logo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16" y="4347505"/>
            <a:ext cx="874743" cy="150386"/>
          </a:xfrm>
          <a:prstGeom prst="rect">
            <a:avLst/>
          </a:prstGeom>
        </p:spPr>
      </p:pic>
      <p:pic>
        <p:nvPicPr>
          <p:cNvPr id="14" name="Bild 13" descr="m+b_Logo_2_CMY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30" y="4305483"/>
            <a:ext cx="827204" cy="243955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Lizenz und Organisationsstrukturen 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2789CA-EAFC-E840-8EE9-807F9D2DAAC6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4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ster 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OER_Einsteiger_2.thmx</Template>
  <TotalTime>0</TotalTime>
  <Words>958</Words>
  <Application>Microsoft Office PowerPoint</Application>
  <PresentationFormat>Bildschirmpräsentation (16:9)</PresentationFormat>
  <Paragraphs>203</Paragraphs>
  <Slides>31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Arial</vt:lpstr>
      <vt:lpstr>Calibri</vt:lpstr>
      <vt:lpstr>Wingdings</vt:lpstr>
      <vt:lpstr>Master B</vt:lpstr>
      <vt:lpstr>Master A</vt:lpstr>
      <vt:lpstr>PowerPoint-Präsentation</vt:lpstr>
      <vt:lpstr>Inhalt</vt:lpstr>
      <vt:lpstr>Open Education Resources</vt:lpstr>
      <vt:lpstr>Das ist (eigentlich) nichts Neues</vt:lpstr>
      <vt:lpstr>Risiken und Chancen</vt:lpstr>
      <vt:lpstr>BMBF und KMK 2015</vt:lpstr>
      <vt:lpstr>Die 5 V´s</vt:lpstr>
      <vt:lpstr>Die 5 V´s</vt:lpstr>
      <vt:lpstr>OER@RLP –  eine bildungsbereichsübergreifende Kooperation zur Öffnung von Bildungsmaterialien in Rheinland-Pfalz</vt:lpstr>
      <vt:lpstr>Länderübergreifede und bundesweite Kooperationen</vt:lpstr>
      <vt:lpstr>Chancen</vt:lpstr>
      <vt:lpstr>Herausforderungen &amp; Risiken</vt:lpstr>
      <vt:lpstr>Fundstellen + OER Netzwerke  Transfer und Verbreitung: - bereits existierender   Materialien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Info-Materialien über OER</vt:lpstr>
      <vt:lpstr>Vertiefende Materialien zu OER-Lizenzrecht </vt:lpstr>
      <vt:lpstr>Padlet      https://padlet.com  </vt:lpstr>
      <vt:lpstr>Padlet       </vt:lpstr>
      <vt:lpstr>Linkverkürzer</vt:lpstr>
      <vt:lpstr>PowerPoint-Präsentation</vt:lpstr>
      <vt:lpstr>PowerPoint-Präsentation</vt:lpstr>
      <vt:lpstr>Offene Frage</vt:lpstr>
      <vt:lpstr>Vielen Dank für Ihr Interesse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Kristin Lauer</dc:creator>
  <cp:lastModifiedBy>Windows-Benutzer</cp:lastModifiedBy>
  <cp:revision>174</cp:revision>
  <cp:lastPrinted>2018-09-04T13:29:01Z</cp:lastPrinted>
  <dcterms:created xsi:type="dcterms:W3CDTF">2018-08-20T08:59:28Z</dcterms:created>
  <dcterms:modified xsi:type="dcterms:W3CDTF">2019-03-06T12:02:11Z</dcterms:modified>
</cp:coreProperties>
</file>